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21"/>
  </p:notesMasterIdLst>
  <p:sldIdLst>
    <p:sldId id="256" r:id="rId2"/>
    <p:sldId id="257" r:id="rId3"/>
    <p:sldId id="259" r:id="rId4"/>
    <p:sldId id="258" r:id="rId5"/>
    <p:sldId id="260" r:id="rId6"/>
    <p:sldId id="261" r:id="rId7"/>
    <p:sldId id="262" r:id="rId8"/>
    <p:sldId id="263" r:id="rId9"/>
    <p:sldId id="275" r:id="rId10"/>
    <p:sldId id="264" r:id="rId11"/>
    <p:sldId id="266" r:id="rId12"/>
    <p:sldId id="267" r:id="rId13"/>
    <p:sldId id="280" r:id="rId14"/>
    <p:sldId id="276" r:id="rId15"/>
    <p:sldId id="277" r:id="rId16"/>
    <p:sldId id="281" r:id="rId17"/>
    <p:sldId id="283" r:id="rId18"/>
    <p:sldId id="282" r:id="rId19"/>
    <p:sldId id="279"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CA155D-39D9-7F44-97E5-43D0472BEDE2}" v="25" dt="2019-07-13T08:57:25.651"/>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76"/>
    <p:restoredTop sz="95238" autoAdjust="0"/>
  </p:normalViewPr>
  <p:slideViewPr>
    <p:cSldViewPr>
      <p:cViewPr varScale="1">
        <p:scale>
          <a:sx n="115" d="100"/>
          <a:sy n="115" d="100"/>
        </p:scale>
        <p:origin x="158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BF8260-CEC8-4AFD-86EB-9E2B906AA465}" type="datetimeFigureOut">
              <a:rPr lang="el-GR" smtClean="0"/>
              <a:pPr/>
              <a:t>15/7/2019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67B85E-CAA4-4DB2-8DE0-98C01AFCAE6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p>
            <a:fld id="{D10DDE47-A7ED-4880-B402-A07A681689C2}" type="datetime1">
              <a:rPr lang="el-GR" smtClean="0"/>
              <a:pPr/>
              <a:t>15/7/2019</a:t>
            </a:fld>
            <a:endParaRPr lang="el-GR"/>
          </a:p>
        </p:txBody>
      </p:sp>
      <p:sp>
        <p:nvSpPr>
          <p:cNvPr id="20" name="19 - Θέση υποσέλιδου"/>
          <p:cNvSpPr>
            <a:spLocks noGrp="1"/>
          </p:cNvSpPr>
          <p:nvPr>
            <p:ph type="ftr" sz="quarter" idx="11"/>
          </p:nvPr>
        </p:nvSpPr>
        <p:spPr/>
        <p:txBody>
          <a:bodyPr/>
          <a:lstStyle/>
          <a:p>
            <a:endParaRPr lang="el-GR"/>
          </a:p>
        </p:txBody>
      </p:sp>
      <p:sp>
        <p:nvSpPr>
          <p:cNvPr id="10" name="9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466B543-48E4-4CCA-8B0F-37F8E5B4427A}" type="datetime1">
              <a:rPr lang="el-GR" smtClean="0"/>
              <a:pPr/>
              <a:t>15/7/2019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F8610EAE-E5D6-4C2F-AD83-DC07C9B39A76}" type="datetime1">
              <a:rPr lang="el-GR" smtClean="0"/>
              <a:pPr/>
              <a:t>15/7/2019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FA9C6FA-F4CF-45A5-AF25-7F3D828E271A}" type="datetime1">
              <a:rPr lang="el-GR" smtClean="0"/>
              <a:pPr/>
              <a:t>15/7/2019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AED6555-AF54-4DAB-A475-E17B9F72AD9C}" type="datetime1">
              <a:rPr lang="el-GR" smtClean="0"/>
              <a:pPr/>
              <a:t>15/7/2019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FC14B5D2-31EB-4FC1-B38A-7049913B695F}" type="datetime1">
              <a:rPr lang="el-GR" smtClean="0"/>
              <a:pPr/>
              <a:t>15/7/2019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CB9ECB1C-E2C7-42BE-9E23-8F75690EC342}" type="datetime1">
              <a:rPr lang="el-GR" smtClean="0"/>
              <a:pPr/>
              <a:t>15/7/2019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0DD0662-3288-44A7-8213-D5F0D320FC37}" type="datetime1">
              <a:rPr lang="el-GR" smtClean="0"/>
              <a:pPr/>
              <a:t>15/7/2019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7E19C2E3-B473-4AA8-ABD8-3A3A34D4DA37}" type="datetime1">
              <a:rPr lang="el-GR" smtClean="0"/>
              <a:pPr/>
              <a:t>15/7/2019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1A57A15D-4662-4034-AE99-67F81B0EA674}" type="datetime1">
              <a:rPr lang="el-GR" smtClean="0"/>
              <a:pPr/>
              <a:t>15/7/2019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85EEF502-05B1-4BA1-9BD9-EAF1475ED3D0}" type="datetime1">
              <a:rPr lang="el-GR" smtClean="0"/>
              <a:pPr/>
              <a:t>15/7/2019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p>
            <a:r>
              <a:rPr kumimoji="0" lang="el-GR"/>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0D2692A-3279-487F-BC18-C990B79D040D}" type="datetime1">
              <a:rPr lang="el-GR" smtClean="0"/>
              <a:pPr/>
              <a:t>15/7/2019</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F1D1C4-C2D9-4231-9FB2-B2D9D97AA41D}"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57290" y="548680"/>
            <a:ext cx="7406640" cy="3240360"/>
          </a:xfrm>
        </p:spPr>
        <p:txBody>
          <a:bodyPr>
            <a:normAutofit/>
          </a:bodyPr>
          <a:lstStyle/>
          <a:p>
            <a:r>
              <a:rPr lang="el-GR" sz="3200" b="1" dirty="0">
                <a:latin typeface="Calibri" panose="020F0502020204030204" pitchFamily="34" charset="0"/>
                <a:cs typeface="Calibri" panose="020F0502020204030204" pitchFamily="34" charset="0"/>
              </a:rPr>
              <a:t>ΔΙΑΔΙΚΑΣΙΑ ΑΝΑΘΕΣΗΣ ΔΙΔΑΣΚΑΛΙΑΣ ΜΑΘΗΜΑΤΟΣ ΣΤΑ Π.Μ.Σ. ΤΟΥ ΧΑΡΟΚΟΠΕΙΟΥ ΠΑΝΕΠΙΣΤΗΜΙΟΥ  ΣΥΜΦΩΝΑ ΜΕ ΤΟ ΑΡΘΡΟ 36 ΤΟΥ Ν. 4485/2017</a:t>
            </a:r>
            <a:r>
              <a:rPr lang="el-GR" sz="3600" dirty="0"/>
              <a:t/>
            </a:r>
            <a:br>
              <a:rPr lang="el-GR" sz="3600" dirty="0"/>
            </a:br>
            <a:endParaRPr lang="el-GR" sz="3600" dirty="0"/>
          </a:p>
        </p:txBody>
      </p:sp>
      <p:sp>
        <p:nvSpPr>
          <p:cNvPr id="3" name="2 - Υπότιτλος"/>
          <p:cNvSpPr>
            <a:spLocks noGrp="1"/>
          </p:cNvSpPr>
          <p:nvPr>
            <p:ph type="subTitle" idx="1"/>
          </p:nvPr>
        </p:nvSpPr>
        <p:spPr>
          <a:xfrm>
            <a:off x="1285852" y="4429132"/>
            <a:ext cx="7406640" cy="1752600"/>
          </a:xfrm>
        </p:spPr>
        <p:txBody>
          <a:bodyPr>
            <a:normAutofit/>
          </a:bodyPr>
          <a:lstStyle/>
          <a:p>
            <a:r>
              <a:rPr lang="el-GR" sz="1800" b="1" dirty="0">
                <a:latin typeface="Calibri" panose="020F0502020204030204" pitchFamily="34" charset="0"/>
                <a:cs typeface="Calibri" panose="020F0502020204030204" pitchFamily="34" charset="0"/>
              </a:rPr>
              <a:t>ΜΟΝΑΔΑ ΟΙΚΟΝΟΜΙΚΗΣ ΚΑΙ ΔΙΟΙΚΗΤΙΚΗΣ ΥΠΟΣΤΗΡΙΞΗΣ (Μ.Ο.Δ.Υ.) ΤΟΥ ΕΙΔΙΚΟΥ ΛΟΓΑΡΙΑΣΜΟΥ ΚΟΝΔΥΛΙΩΝ ΕΡΕΥΝΑΣ (Ε.Λ.Κ.Ε.) ΤΟΥ ΧΑΡΟΚΟΠΕΙΟΥ ΠΑΝΕΠΙΣΤΗΜΙΟΥ </a:t>
            </a:r>
          </a:p>
          <a:p>
            <a:endParaRPr lang="el-GR" sz="20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3600" b="1" dirty="0">
                <a:latin typeface="Calibri" panose="020F0502020204030204" pitchFamily="34" charset="0"/>
                <a:cs typeface="Calibri" panose="020F0502020204030204" pitchFamily="34" charset="0"/>
              </a:rPr>
              <a:t>ΙΙ. Βήματα προς υλοποίηση</a:t>
            </a:r>
            <a:r>
              <a:rPr lang="el-GR" dirty="0"/>
              <a:t/>
            </a:r>
            <a:br>
              <a:rPr lang="el-GR" dirty="0"/>
            </a:br>
            <a:endParaRPr lang="el-GR" dirty="0"/>
          </a:p>
        </p:txBody>
      </p:sp>
      <p:sp>
        <p:nvSpPr>
          <p:cNvPr id="3" name="2 - Θέση περιεχομένου"/>
          <p:cNvSpPr>
            <a:spLocks noGrp="1"/>
          </p:cNvSpPr>
          <p:nvPr>
            <p:ph idx="1"/>
          </p:nvPr>
        </p:nvSpPr>
        <p:spPr/>
        <p:txBody>
          <a:bodyPr>
            <a:normAutofit fontScale="85000" lnSpcReduction="10000"/>
          </a:bodyPr>
          <a:lstStyle/>
          <a:p>
            <a:pPr marL="596646" lvl="0" indent="-514350">
              <a:buFont typeface="+mj-lt"/>
              <a:buAutoNum type="arabicPeriod"/>
            </a:pPr>
            <a:r>
              <a:rPr lang="el-GR" sz="2600" b="1" dirty="0">
                <a:latin typeface="Calibri" panose="020F0502020204030204" pitchFamily="34" charset="0"/>
                <a:cs typeface="Calibri" panose="020F0502020204030204" pitchFamily="34" charset="0"/>
              </a:rPr>
              <a:t>Κατάθεση στον ΕΛΚΕ </a:t>
            </a:r>
            <a:r>
              <a:rPr lang="el-GR" sz="2600" dirty="0">
                <a:latin typeface="Calibri" panose="020F0502020204030204" pitchFamily="34" charset="0"/>
                <a:cs typeface="Calibri" panose="020F0502020204030204" pitchFamily="34" charset="0"/>
              </a:rPr>
              <a:t>της Απόφασης Συνέλευσης Τμήματος ή Ειδική </a:t>
            </a:r>
            <a:r>
              <a:rPr lang="el-GR" sz="2600" dirty="0" err="1">
                <a:latin typeface="Calibri" panose="020F0502020204030204" pitchFamily="34" charset="0"/>
                <a:cs typeface="Calibri" panose="020F0502020204030204" pitchFamily="34" charset="0"/>
              </a:rPr>
              <a:t>Διατμηματική</a:t>
            </a:r>
            <a:r>
              <a:rPr lang="el-GR" sz="2600" dirty="0">
                <a:latin typeface="Calibri" panose="020F0502020204030204" pitchFamily="34" charset="0"/>
                <a:cs typeface="Calibri" panose="020F0502020204030204" pitchFamily="34" charset="0"/>
              </a:rPr>
              <a:t> Επιτροπή (Ε.Δ.Ε.) για τις αναθέσεις των μαθημάτων για το ακαδημαϊκό έτος </a:t>
            </a:r>
          </a:p>
          <a:p>
            <a:pPr marL="596646" lvl="0" indent="-514350">
              <a:buFont typeface="+mj-lt"/>
              <a:buAutoNum type="arabicPeriod"/>
            </a:pPr>
            <a:r>
              <a:rPr lang="el-GR" sz="2600" b="1" dirty="0">
                <a:latin typeface="Calibri" panose="020F0502020204030204" pitchFamily="34" charset="0"/>
                <a:cs typeface="Calibri" panose="020F0502020204030204" pitchFamily="34" charset="0"/>
              </a:rPr>
              <a:t>Αίτημα</a:t>
            </a:r>
            <a:r>
              <a:rPr lang="el-GR" sz="2600" dirty="0">
                <a:latin typeface="Calibri" panose="020F0502020204030204" pitchFamily="34" charset="0"/>
                <a:cs typeface="Calibri" panose="020F0502020204030204" pitchFamily="34" charset="0"/>
              </a:rPr>
              <a:t> από τον/την Διευθυντή/</a:t>
            </a:r>
            <a:r>
              <a:rPr lang="el-GR" sz="2600" dirty="0" err="1">
                <a:latin typeface="Calibri" panose="020F0502020204030204" pitchFamily="34" charset="0"/>
                <a:cs typeface="Calibri" panose="020F0502020204030204" pitchFamily="34" charset="0"/>
              </a:rPr>
              <a:t>ντρια</a:t>
            </a:r>
            <a:r>
              <a:rPr lang="el-GR" sz="2600" dirty="0">
                <a:latin typeface="Calibri" panose="020F0502020204030204" pitchFamily="34" charset="0"/>
                <a:cs typeface="Calibri" panose="020F0502020204030204" pitchFamily="34" charset="0"/>
              </a:rPr>
              <a:t> ΠΜΣ Ανάληψης Υποχρέωσης και Ανάθεσης</a:t>
            </a:r>
          </a:p>
          <a:p>
            <a:pPr marL="596646" lvl="0" indent="-514350">
              <a:buFont typeface="+mj-lt"/>
              <a:buAutoNum type="arabicPeriod"/>
            </a:pPr>
            <a:r>
              <a:rPr lang="el-GR" sz="2600" i="1" dirty="0">
                <a:solidFill>
                  <a:schemeClr val="bg1">
                    <a:lumMod val="75000"/>
                  </a:schemeClr>
                </a:solidFill>
                <a:latin typeface="Calibri" panose="020F0502020204030204" pitchFamily="34" charset="0"/>
                <a:cs typeface="Calibri" panose="020F0502020204030204" pitchFamily="34" charset="0"/>
              </a:rPr>
              <a:t>Απόφαση ανάληψης υποχρέωσης και Απόφαση Ανάθεσης (εκδίδεται από τη ΜΟΔΥ του ΕΛΚΕ του ΧΑΡΟΚΟΠΕΙΟΥ ΠΑΝΕΠΙΣΤΗΜΙΟΥ)</a:t>
            </a:r>
          </a:p>
          <a:p>
            <a:pPr marL="596646" lvl="0" indent="-514350">
              <a:buFont typeface="+mj-lt"/>
              <a:buAutoNum type="arabicPeriod"/>
            </a:pPr>
            <a:r>
              <a:rPr lang="el-GR" sz="2600" i="1" dirty="0">
                <a:solidFill>
                  <a:schemeClr val="bg1">
                    <a:lumMod val="75000"/>
                  </a:schemeClr>
                </a:solidFill>
                <a:latin typeface="Calibri" panose="020F0502020204030204" pitchFamily="34" charset="0"/>
                <a:cs typeface="Calibri" panose="020F0502020204030204" pitchFamily="34" charset="0"/>
              </a:rPr>
              <a:t>Έγκριση της Επιτροπής Ερευνών &amp; Διαχείρισης, υπό την αίρεση των τηρούμενων του ν. 4485/2017 σχετικά με τις αμοιβές άρθρο 36, παρ. 3 και 4, και των ερμηνευτικών εγκυκλίων που αναφέρονται παραπάνω. (Τα κριτήρια του άρθρου 36, του ν. 4485/2017 ελέγχονται στο πλαίσιο ενός ακαδημαϊκού έτους).</a:t>
            </a:r>
            <a:r>
              <a:rPr lang="el-GR" sz="2600" b="1" i="1" dirty="0">
                <a:solidFill>
                  <a:schemeClr val="bg1">
                    <a:lumMod val="75000"/>
                  </a:schemeClr>
                </a:solidFill>
                <a:latin typeface="Calibri" panose="020F0502020204030204" pitchFamily="34" charset="0"/>
                <a:cs typeface="Calibri" panose="020F0502020204030204" pitchFamily="34" charset="0"/>
              </a:rPr>
              <a:t> </a:t>
            </a:r>
            <a:endParaRPr lang="el-GR" sz="2600" i="1" dirty="0">
              <a:solidFill>
                <a:schemeClr val="bg1">
                  <a:lumMod val="75000"/>
                </a:schemeClr>
              </a:solidFill>
              <a:latin typeface="Calibri" panose="020F0502020204030204" pitchFamily="34" charset="0"/>
              <a:cs typeface="Calibri" panose="020F0502020204030204" pitchFamily="34" charset="0"/>
            </a:endParaRPr>
          </a:p>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10</a:t>
            </a:fld>
            <a:endParaRPr lang="el-G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ΙΙΙ. Πληρωμή (Δικαιολογητικά)</a:t>
            </a:r>
            <a:r>
              <a:rPr lang="el-GR" dirty="0"/>
              <a:t> </a:t>
            </a:r>
          </a:p>
        </p:txBody>
      </p:sp>
      <p:sp>
        <p:nvSpPr>
          <p:cNvPr id="3" name="2 - Θέση περιεχομένου"/>
          <p:cNvSpPr>
            <a:spLocks noGrp="1"/>
          </p:cNvSpPr>
          <p:nvPr>
            <p:ph idx="1"/>
          </p:nvPr>
        </p:nvSpPr>
        <p:spPr/>
        <p:txBody>
          <a:bodyPr>
            <a:noAutofit/>
          </a:bodyPr>
          <a:lstStyle/>
          <a:p>
            <a:pPr>
              <a:spcBef>
                <a:spcPts val="0"/>
              </a:spcBef>
              <a:buNone/>
            </a:pPr>
            <a:r>
              <a:rPr lang="el-GR" sz="2000" dirty="0">
                <a:latin typeface="Calibri" panose="020F0502020204030204" pitchFamily="34" charset="0"/>
                <a:cs typeface="Calibri" panose="020F0502020204030204" pitchFamily="34" charset="0"/>
              </a:rPr>
              <a:t>Η πληρωμή πραγματοποιείται, σύμφωνα με το ν. 4485/2017 και τις σχετικές Εγκυκλίους, εφόσον προσκομιστούν τα ακόλουθα:</a:t>
            </a:r>
          </a:p>
          <a:p>
            <a:pPr marL="596646" lvl="0" indent="-514350" algn="just">
              <a:spcBef>
                <a:spcPts val="0"/>
              </a:spcBef>
              <a:buFont typeface="+mj-lt"/>
              <a:buAutoNum type="arabicPeriod"/>
            </a:pPr>
            <a:r>
              <a:rPr lang="el-GR" sz="2000" dirty="0">
                <a:latin typeface="Calibri" panose="020F0502020204030204" pitchFamily="34" charset="0"/>
                <a:cs typeface="Calibri" panose="020F0502020204030204" pitchFamily="34" charset="0"/>
              </a:rPr>
              <a:t>Απόφαση Συνέλευσης Τμήματος ή ΕΔΕ (συγκεντρωτική) για τα δωρεάν μαθήματα (μάθημα / ΔΕΠ) </a:t>
            </a:r>
          </a:p>
          <a:p>
            <a:pPr marL="596646" lvl="0" indent="-514350" algn="just">
              <a:spcBef>
                <a:spcPts val="0"/>
              </a:spcBef>
              <a:buFont typeface="+mj-lt"/>
              <a:buAutoNum type="arabicPeriod"/>
            </a:pPr>
            <a:r>
              <a:rPr lang="el-GR" sz="2000" dirty="0">
                <a:latin typeface="Calibri" panose="020F0502020204030204" pitchFamily="34" charset="0"/>
                <a:cs typeface="Calibri" panose="020F0502020204030204" pitchFamily="34" charset="0"/>
              </a:rPr>
              <a:t>Βεβαίωση Διευθυντή ΠΜΣ για το παραδοτέο του δωρεάν μαθήματος.</a:t>
            </a:r>
          </a:p>
          <a:p>
            <a:pPr marL="596646" indent="-514350" algn="just">
              <a:spcBef>
                <a:spcPts val="0"/>
              </a:spcBef>
              <a:buFont typeface="+mj-lt"/>
              <a:buAutoNum type="arabicPeriod"/>
            </a:pPr>
            <a:r>
              <a:rPr lang="el-GR" sz="2000" i="1" dirty="0">
                <a:latin typeface="Calibri" panose="020F0502020204030204" pitchFamily="34" charset="0"/>
                <a:cs typeface="Calibri" panose="020F0502020204030204" pitchFamily="34" charset="0"/>
              </a:rPr>
              <a:t>(εφόσον απαιτείται) Βεβαίωση Προέδρου Τμήματος για όσους έχουν νόμιμες υποχρεώσεις 10 τουλάχιστον ωρών εβδομαδιαίας διδακτικής απασχόλησης, επί τη βάσει ακαδημαϊκού έτους (2</a:t>
            </a:r>
            <a:r>
              <a:rPr lang="el-GR" sz="2000" i="1" baseline="30000" dirty="0">
                <a:latin typeface="Calibri" panose="020F0502020204030204" pitchFamily="34" charset="0"/>
                <a:cs typeface="Calibri" panose="020F0502020204030204" pitchFamily="34" charset="0"/>
              </a:rPr>
              <a:t>ο</a:t>
            </a:r>
            <a:r>
              <a:rPr lang="el-GR" sz="2000" i="1" dirty="0">
                <a:latin typeface="Calibri" panose="020F0502020204030204" pitchFamily="34" charset="0"/>
                <a:cs typeface="Calibri" panose="020F0502020204030204" pitchFamily="34" charset="0"/>
              </a:rPr>
              <a:t> εδάφιο της παρ. 3 του άρθρου 36, ν. 4485/2017) προκειμένου να εξασφαλίζεται η απαίτηση του νόμου. Ο μέσος όρος εβδομαδιαίας απασχόλησης των δύο ακαδημαϊκών εξαμήνων του έτους πρέπει να είναι τουλάχιστον 10 ώρες (Σημ. δεν θα ισχύει από το ακαδημαϊκό έτος 2019-2020).</a:t>
            </a:r>
          </a:p>
          <a:p>
            <a:pPr marL="596646" lvl="0" indent="-514350" algn="just">
              <a:spcBef>
                <a:spcPts val="0"/>
              </a:spcBef>
              <a:buFont typeface="+mj-lt"/>
              <a:buAutoNum type="arabicPeriod"/>
            </a:pPr>
            <a:endParaRPr lang="el-GR" sz="2000" dirty="0">
              <a:latin typeface="Calibri" panose="020F0502020204030204" pitchFamily="34" charset="0"/>
              <a:cs typeface="Calibri" panose="020F0502020204030204" pitchFamily="34" charset="0"/>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11</a:t>
            </a:fld>
            <a:endParaRPr lang="el-G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ΙΙΙ. Πληρωμή (Δικαιολογητικά)</a:t>
            </a:r>
            <a:r>
              <a:rPr lang="el-GR" sz="3200" dirty="0">
                <a:latin typeface="Calibri" panose="020F0502020204030204" pitchFamily="34" charset="0"/>
                <a:cs typeface="Calibri" panose="020F0502020204030204" pitchFamily="34" charset="0"/>
              </a:rPr>
              <a:t> </a:t>
            </a:r>
          </a:p>
        </p:txBody>
      </p:sp>
      <p:sp>
        <p:nvSpPr>
          <p:cNvPr id="3" name="2 - Θέση περιεχομένου"/>
          <p:cNvSpPr>
            <a:spLocks noGrp="1"/>
          </p:cNvSpPr>
          <p:nvPr>
            <p:ph idx="1"/>
          </p:nvPr>
        </p:nvSpPr>
        <p:spPr/>
        <p:txBody>
          <a:bodyPr>
            <a:normAutofit/>
          </a:bodyPr>
          <a:lstStyle/>
          <a:p>
            <a:pPr marL="82296" lvl="0" indent="0" algn="just">
              <a:buNone/>
            </a:pPr>
            <a:r>
              <a:rPr lang="el-GR" sz="2000" dirty="0">
                <a:latin typeface="Calibri" panose="020F0502020204030204" pitchFamily="34" charset="0"/>
                <a:cs typeface="Calibri" panose="020F0502020204030204" pitchFamily="34" charset="0"/>
              </a:rPr>
              <a:t>4. Βεβαίωση του Διευθυντή ΠΜΣ για τις πραγματοποιθείσες ώρες διδασκαλίας (με πληρωμή)</a:t>
            </a:r>
          </a:p>
          <a:p>
            <a:pPr marL="356616" lvl="1" indent="0" algn="just">
              <a:buNone/>
            </a:pPr>
            <a:r>
              <a:rPr lang="el-GR" sz="1200" i="1" dirty="0">
                <a:latin typeface="Calibri" panose="020F0502020204030204" pitchFamily="34" charset="0"/>
                <a:cs typeface="Calibri" panose="020F0502020204030204" pitchFamily="34" charset="0"/>
              </a:rPr>
              <a:t>Εφόσον απαιτείται η Βεβαίωση μπορεί να περιλαμβάνει </a:t>
            </a:r>
            <a:r>
              <a:rPr lang="el-GR" sz="1200" dirty="0">
                <a:latin typeface="Calibri" panose="020F0502020204030204" pitchFamily="34" charset="0"/>
                <a:cs typeface="Calibri" panose="020F0502020204030204" pitchFamily="34" charset="0"/>
              </a:rPr>
              <a:t>και το ειδικό ακαδημαϊκό έργο που παρέχουν τα μέλη Δ.Ε.Π, διδάσκοντες σε (Δ).Π.Μ.Σ. π.χ. καθοδήγηση και απάντηση των ερωτήσεων των μεταπτυχιακών φοιτητών, προετοιμασία εκπαιδευτικού υλικού των εξετάσεων (ενδιάμεσων και τελικών), την αξιολόγηση – βαθμολόγηση των γραπτών εργασιών καθώς και των γραπτών των ενδιάμεσων και τελικών εξετάσεων, </a:t>
            </a:r>
            <a:r>
              <a:rPr lang="el-GR" sz="1200" dirty="0" err="1">
                <a:latin typeface="Calibri" panose="020F0502020204030204" pitchFamily="34" charset="0"/>
                <a:cs typeface="Calibri" panose="020F0502020204030204" pitchFamily="34" charset="0"/>
              </a:rPr>
              <a:t>κλπ</a:t>
            </a:r>
            <a:r>
              <a:rPr lang="el-GR" sz="1200" dirty="0">
                <a:latin typeface="Calibri" panose="020F0502020204030204" pitchFamily="34" charset="0"/>
                <a:cs typeface="Calibri" panose="020F0502020204030204" pitchFamily="34" charset="0"/>
              </a:rPr>
              <a:t>). </a:t>
            </a:r>
          </a:p>
          <a:p>
            <a:pPr marL="425196" lvl="0" indent="-342900" algn="just">
              <a:buAutoNum type="arabicPeriod" startAt="5"/>
            </a:pPr>
            <a:r>
              <a:rPr lang="el-GR" sz="2000" dirty="0">
                <a:latin typeface="Calibri" panose="020F0502020204030204" pitchFamily="34" charset="0"/>
                <a:cs typeface="Calibri" panose="020F0502020204030204" pitchFamily="34" charset="0"/>
              </a:rPr>
              <a:t>Σύμβαση (</a:t>
            </a:r>
            <a:r>
              <a:rPr lang="el-GR" sz="2000" i="1" dirty="0">
                <a:latin typeface="Calibri" panose="020F0502020204030204" pitchFamily="34" charset="0"/>
                <a:cs typeface="Calibri" panose="020F0502020204030204" pitchFamily="34" charset="0"/>
              </a:rPr>
              <a:t>συνημμένο πρότυπο</a:t>
            </a:r>
            <a:r>
              <a:rPr lang="el-GR" sz="2000" dirty="0">
                <a:latin typeface="Calibri" panose="020F0502020204030204" pitchFamily="34" charset="0"/>
                <a:cs typeface="Calibri" panose="020F0502020204030204" pitchFamily="34" charset="0"/>
              </a:rPr>
              <a:t>).</a:t>
            </a:r>
          </a:p>
          <a:p>
            <a:pPr marL="425196" lvl="0" indent="-342900" algn="just">
              <a:buAutoNum type="arabicPeriod" startAt="5"/>
            </a:pPr>
            <a:r>
              <a:rPr lang="el-GR" sz="2000" dirty="0">
                <a:latin typeface="Calibri" panose="020F0502020204030204" pitchFamily="34" charset="0"/>
                <a:cs typeface="Calibri" panose="020F0502020204030204" pitchFamily="34" charset="0"/>
              </a:rPr>
              <a:t>Υπεύθυνη Δήλωση του μέλους ΔΕΠ με όλες τις αναθέσεις από ΠΜΣ και ότι οι αμοιβές δεν ξεπερνούν το 30% των μηνιαίων τακτικών αποδοχών (</a:t>
            </a:r>
            <a:r>
              <a:rPr lang="el-GR" sz="2000" i="1" dirty="0">
                <a:latin typeface="Calibri" panose="020F0502020204030204" pitchFamily="34" charset="0"/>
                <a:cs typeface="Calibri" panose="020F0502020204030204" pitchFamily="34" charset="0"/>
              </a:rPr>
              <a:t>συνημμένο σχέδιο Υ.Δ.</a:t>
            </a:r>
            <a:r>
              <a:rPr lang="el-GR" sz="2000" dirty="0">
                <a:latin typeface="Calibri" panose="020F0502020204030204" pitchFamily="34" charset="0"/>
                <a:cs typeface="Calibri" panose="020F0502020204030204" pitchFamily="34" charset="0"/>
              </a:rPr>
              <a:t>).</a:t>
            </a:r>
          </a:p>
          <a:p>
            <a:pPr marL="425196" indent="-342900" algn="just">
              <a:buFont typeface="Wingdings 2"/>
              <a:buAutoNum type="arabicPeriod" startAt="5"/>
            </a:pPr>
            <a:r>
              <a:rPr lang="el-GR" sz="2000" i="1" dirty="0">
                <a:solidFill>
                  <a:schemeClr val="bg1">
                    <a:lumMod val="75000"/>
                  </a:schemeClr>
                </a:solidFill>
                <a:latin typeface="Calibri" panose="020F0502020204030204" pitchFamily="34" charset="0"/>
                <a:cs typeface="Calibri" panose="020F0502020204030204" pitchFamily="34" charset="0"/>
              </a:rPr>
              <a:t>Βεβαίωση από τον ΕΛΚΕ του οικείου Ιδρύματος του μέλους ΔΕΠ ότι η προκείμενη αμοιβή δεν υπερβαίνει το 30% των μηνιαίων τακτικών αποδοχών (την εκδίδει ο ΕΛΚΕ), </a:t>
            </a:r>
            <a:r>
              <a:rPr lang="el-GR" sz="2000" dirty="0">
                <a:solidFill>
                  <a:schemeClr val="bg1">
                    <a:lumMod val="75000"/>
                  </a:schemeClr>
                </a:solidFill>
                <a:latin typeface="Calibri" panose="020F0502020204030204" pitchFamily="34" charset="0"/>
                <a:cs typeface="Calibri" panose="020F0502020204030204" pitchFamily="34" charset="0"/>
              </a:rPr>
              <a:t>σύμφωνα με την </a:t>
            </a:r>
            <a:r>
              <a:rPr lang="el-GR" sz="2000" b="1" dirty="0">
                <a:solidFill>
                  <a:schemeClr val="bg1">
                    <a:lumMod val="75000"/>
                  </a:schemeClr>
                </a:solidFill>
                <a:latin typeface="Calibri" panose="020F0502020204030204" pitchFamily="34" charset="0"/>
                <a:cs typeface="Calibri" panose="020F0502020204030204" pitchFamily="34" charset="0"/>
              </a:rPr>
              <a:t>υπ’ αριθ. 227378/Ζ1/22.12.2017</a:t>
            </a:r>
            <a:r>
              <a:rPr lang="el-GR" sz="2000" dirty="0">
                <a:solidFill>
                  <a:schemeClr val="bg1">
                    <a:lumMod val="75000"/>
                  </a:schemeClr>
                </a:solidFill>
                <a:latin typeface="Calibri" panose="020F0502020204030204" pitchFamily="34" charset="0"/>
                <a:cs typeface="Calibri" panose="020F0502020204030204" pitchFamily="34" charset="0"/>
              </a:rPr>
              <a:t> </a:t>
            </a:r>
            <a:r>
              <a:rPr lang="el-GR" sz="2000" b="1" dirty="0">
                <a:solidFill>
                  <a:schemeClr val="bg1">
                    <a:lumMod val="75000"/>
                  </a:schemeClr>
                </a:solidFill>
                <a:latin typeface="Calibri" panose="020F0502020204030204" pitchFamily="34" charset="0"/>
                <a:cs typeface="Calibri" panose="020F0502020204030204" pitchFamily="34" charset="0"/>
              </a:rPr>
              <a:t>εγκύκλιο. </a:t>
            </a:r>
            <a:endParaRPr lang="el-GR" sz="2000" dirty="0">
              <a:solidFill>
                <a:schemeClr val="bg1">
                  <a:lumMod val="75000"/>
                </a:schemeClr>
              </a:solidFill>
              <a:latin typeface="Calibri" panose="020F0502020204030204" pitchFamily="34" charset="0"/>
              <a:cs typeface="Calibri" panose="020F0502020204030204" pitchFamily="34" charset="0"/>
            </a:endParaRPr>
          </a:p>
          <a:p>
            <a:pPr marL="425196" lvl="0" indent="-342900" algn="just">
              <a:buAutoNum type="arabicPeriod" startAt="5"/>
            </a:pPr>
            <a:endParaRPr lang="el-GR" sz="2800" dirty="0"/>
          </a:p>
          <a:p>
            <a:pPr marL="596646" lvl="0" indent="-514350" algn="just">
              <a:buNone/>
            </a:pPr>
            <a:endParaRPr lang="el-GR" sz="3600"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12</a:t>
            </a:fld>
            <a:endParaRPr lang="el-G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400" dirty="0">
                <a:latin typeface="Calibri" panose="020F0502020204030204" pitchFamily="34" charset="0"/>
                <a:cs typeface="Calibri" panose="020F0502020204030204" pitchFamily="34" charset="0"/>
              </a:rPr>
              <a:t>Υποδείγματα Βεβαιώσεων, Αιτήσεων και </a:t>
            </a:r>
            <a:br>
              <a:rPr lang="el-GR" sz="4400" dirty="0">
                <a:latin typeface="Calibri" panose="020F0502020204030204" pitchFamily="34" charset="0"/>
                <a:cs typeface="Calibri" panose="020F0502020204030204" pitchFamily="34" charset="0"/>
              </a:rPr>
            </a:br>
            <a:r>
              <a:rPr lang="el-GR" sz="4400" dirty="0">
                <a:latin typeface="Calibri" panose="020F0502020204030204" pitchFamily="34" charset="0"/>
                <a:cs typeface="Calibri" panose="020F0502020204030204" pitchFamily="34" charset="0"/>
              </a:rPr>
              <a:t>Υπευθύνων Δηλώσεων</a:t>
            </a:r>
          </a:p>
        </p:txBody>
      </p:sp>
      <p:sp>
        <p:nvSpPr>
          <p:cNvPr id="3" name="Θέση περιεχομένου 2"/>
          <p:cNvSpPr>
            <a:spLocks noGrp="1"/>
          </p:cNvSpPr>
          <p:nvPr>
            <p:ph type="body" idx="1"/>
          </p:nvPr>
        </p:nvSpPr>
        <p:spPr/>
        <p:txBody>
          <a:bodyPr>
            <a:normAutofit/>
          </a:bodyPr>
          <a:lstStyle/>
          <a:p>
            <a:pPr marL="82296" indent="0">
              <a:buNone/>
            </a:pPr>
            <a:r>
              <a:rPr lang="el-GR" dirty="0">
                <a:latin typeface="Calibri" panose="020F0502020204030204" pitchFamily="34" charset="0"/>
                <a:cs typeface="Calibri" panose="020F0502020204030204" pitchFamily="34" charset="0"/>
              </a:rPr>
              <a:t>Τα έντυπα που ακολουθούν δύναται να χρησιμοποιηθούν ως υποδείγματα για τη διευκόλυνση των Διευθυντών ΠΜΣ, διδασκόντων μελών ΔΕΠ και γραμματειών των ΠΜΣ.</a:t>
            </a:r>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13</a:t>
            </a:fld>
            <a:endParaRPr lang="el-GR"/>
          </a:p>
        </p:txBody>
      </p:sp>
    </p:spTree>
    <p:extLst>
      <p:ext uri="{BB962C8B-B14F-4D97-AF65-F5344CB8AC3E}">
        <p14:creationId xmlns:p14="http://schemas.microsoft.com/office/powerpoint/2010/main" val="130743826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37354" y="246369"/>
            <a:ext cx="7527134" cy="590343"/>
          </a:xfrm>
        </p:spPr>
        <p:txBody>
          <a:bodyPr>
            <a:normAutofit/>
          </a:bodyPr>
          <a:lstStyle/>
          <a:p>
            <a:pPr algn="ctr"/>
            <a:r>
              <a:rPr lang="el-GR" sz="3200" b="1" u="sng" dirty="0">
                <a:effectLst/>
                <a:latin typeface="Calibri" panose="020F0502020204030204" pitchFamily="34" charset="0"/>
                <a:cs typeface="Calibri" panose="020F0502020204030204" pitchFamily="34" charset="0"/>
              </a:rPr>
              <a:t>ΙΔΙΩΤΙΚΟ ΣΥΜΦΩΝΗΤΙΚΟ</a:t>
            </a:r>
            <a:endParaRPr lang="el-GR" sz="3200" dirty="0">
              <a:latin typeface="Calibri" panose="020F0502020204030204" pitchFamily="34" charset="0"/>
              <a:cs typeface="Calibri" panose="020F0502020204030204" pitchFamily="34" charset="0"/>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14</a:t>
            </a:fld>
            <a:endParaRPr lang="el-GR"/>
          </a:p>
        </p:txBody>
      </p:sp>
      <p:sp>
        <p:nvSpPr>
          <p:cNvPr id="5" name="Θέση περιεχομένου 4"/>
          <p:cNvSpPr>
            <a:spLocks noGrp="1"/>
          </p:cNvSpPr>
          <p:nvPr>
            <p:ph idx="1"/>
          </p:nvPr>
        </p:nvSpPr>
        <p:spPr>
          <a:xfrm>
            <a:off x="1435608" y="980728"/>
            <a:ext cx="7498080" cy="5616624"/>
          </a:xfrm>
        </p:spPr>
        <p:txBody>
          <a:bodyPr>
            <a:normAutofit fontScale="32500" lnSpcReduction="20000"/>
          </a:bodyPr>
          <a:lstStyle/>
          <a:p>
            <a:pPr marL="82296" indent="0">
              <a:buNone/>
            </a:pPr>
            <a:r>
              <a:rPr lang="el-GR" dirty="0"/>
              <a:t>Στην Αθήνα σήμερα, </a:t>
            </a:r>
            <a:r>
              <a:rPr lang="en-US" dirty="0"/>
              <a:t>…..</a:t>
            </a:r>
            <a:r>
              <a:rPr lang="el-GR" dirty="0"/>
              <a:t>/</a:t>
            </a:r>
            <a:r>
              <a:rPr lang="en-US" dirty="0"/>
              <a:t>…..</a:t>
            </a:r>
            <a:r>
              <a:rPr lang="el-GR" dirty="0"/>
              <a:t>/</a:t>
            </a:r>
            <a:r>
              <a:rPr lang="en-US" dirty="0"/>
              <a:t>……..</a:t>
            </a:r>
            <a:r>
              <a:rPr lang="el-GR" dirty="0"/>
              <a:t> οι παρακάτω συμβαλλόμενοι:</a:t>
            </a:r>
          </a:p>
          <a:p>
            <a:pPr marL="82296" indent="0">
              <a:buNone/>
            </a:pPr>
            <a:r>
              <a:rPr lang="el-GR" dirty="0"/>
              <a:t> </a:t>
            </a:r>
          </a:p>
          <a:p>
            <a:pPr marL="82296" lvl="0" indent="0">
              <a:buNone/>
            </a:pPr>
            <a:r>
              <a:rPr lang="el-GR" dirty="0"/>
              <a:t>1. Ο Ειδικός Λογαριασμός Κονδυλίων Έρευνας του </a:t>
            </a:r>
            <a:r>
              <a:rPr lang="el-GR" dirty="0" err="1"/>
              <a:t>Χαροκοπείου</a:t>
            </a:r>
            <a:r>
              <a:rPr lang="el-GR" dirty="0"/>
              <a:t> Πανεπιστημίου, με ΑΦΜ 099075404, Δ0Υ Καλλιθέας, με έδρα την Καλλιθέα, Ελευθερίου Βενιζέλου 70, 17676, νομίμως εκπροσωπούμενος από τον Πρόεδρο της Επιτροπής Ερευνών &amp; Διαχείρισης, Δημοσθένη Β. </a:t>
            </a:r>
            <a:r>
              <a:rPr lang="el-GR" dirty="0" err="1"/>
              <a:t>Παναγιωτάκο</a:t>
            </a:r>
            <a:r>
              <a:rPr lang="el-GR" dirty="0"/>
              <a:t>, Καθηγητή, Αναπληρωτή Πρύτανη Οικονομικού Προγραμματισμού, Έρευνας και Ανάπτυξης </a:t>
            </a:r>
            <a:r>
              <a:rPr lang="el-GR" dirty="0" err="1"/>
              <a:t>Χαροκοπείου</a:t>
            </a:r>
            <a:r>
              <a:rPr lang="el-GR" dirty="0"/>
              <a:t> Πανεπιστημίου, με αριθμό ΑΔΤ ΑΜ120046,</a:t>
            </a:r>
          </a:p>
          <a:p>
            <a:pPr marL="82296" lvl="0" indent="0">
              <a:buNone/>
            </a:pPr>
            <a:r>
              <a:rPr lang="el-GR" dirty="0"/>
              <a:t>2. Ο/Η ……………………………………, …………………………….. Καθηγητής/</a:t>
            </a:r>
            <a:r>
              <a:rPr lang="el-GR" dirty="0" err="1"/>
              <a:t>τρια</a:t>
            </a:r>
            <a:r>
              <a:rPr lang="el-GR" dirty="0"/>
              <a:t>, Διευθυντής/</a:t>
            </a:r>
            <a:r>
              <a:rPr lang="el-GR" dirty="0" err="1"/>
              <a:t>τρια</a:t>
            </a:r>
            <a:r>
              <a:rPr lang="el-GR" dirty="0"/>
              <a:t> του ΠΜΣ  με τίτλο …………………………………………………………… του </a:t>
            </a:r>
            <a:r>
              <a:rPr lang="el-GR" dirty="0" err="1"/>
              <a:t>Χαροκοπείου</a:t>
            </a:r>
            <a:r>
              <a:rPr lang="el-GR" dirty="0"/>
              <a:t> Πανεπιστημίου, με κωδικό-κύκλο …………..-…….., κάτοικος …………………………………………………., ΤΚ ………., με αριθμό ΑΔΤ ………………………., ΑΦΜ ………………….. Δ</a:t>
            </a:r>
            <a:r>
              <a:rPr lang="en-US" dirty="0"/>
              <a:t>O</a:t>
            </a:r>
            <a:r>
              <a:rPr lang="el-GR" dirty="0"/>
              <a:t>Υ …………………………….,</a:t>
            </a:r>
          </a:p>
          <a:p>
            <a:pPr marL="82296" lvl="0" indent="0">
              <a:buNone/>
            </a:pPr>
            <a:r>
              <a:rPr lang="el-GR" dirty="0"/>
              <a:t>3. Ο/Η …………………………………………, …………………………………… Καθηγητής/</a:t>
            </a:r>
            <a:r>
              <a:rPr lang="el-GR" dirty="0" err="1"/>
              <a:t>τρια</a:t>
            </a:r>
            <a:r>
              <a:rPr lang="el-GR" dirty="0"/>
              <a:t> του Τμήματος …………………………………………………….του </a:t>
            </a:r>
            <a:r>
              <a:rPr lang="el-GR" dirty="0" err="1"/>
              <a:t>Χαροκοπείου</a:t>
            </a:r>
            <a:r>
              <a:rPr lang="el-GR" dirty="0"/>
              <a:t> Πανεπιστημίου, κάτοικος ………………………………………………, ΤΚ ……………, με αριθμό ΑΔΤ ……………………, ΑΦΜ …………………………., Δ</a:t>
            </a:r>
            <a:r>
              <a:rPr lang="en-US" dirty="0"/>
              <a:t>O</a:t>
            </a:r>
            <a:r>
              <a:rPr lang="el-GR" dirty="0"/>
              <a:t>Υ …………………………., καλούμενος/</a:t>
            </a:r>
            <a:r>
              <a:rPr lang="el-GR" dirty="0" err="1"/>
              <a:t>νη</a:t>
            </a:r>
            <a:r>
              <a:rPr lang="el-GR" dirty="0"/>
              <a:t> εφεξής «εξωτερικός/ή συνεργάτης»</a:t>
            </a:r>
          </a:p>
          <a:p>
            <a:pPr marL="82296" indent="0">
              <a:buNone/>
            </a:pPr>
            <a:r>
              <a:rPr lang="el-GR" dirty="0"/>
              <a:t> </a:t>
            </a:r>
          </a:p>
          <a:p>
            <a:pPr marL="82296" indent="0">
              <a:buNone/>
            </a:pPr>
            <a:r>
              <a:rPr lang="el-GR" dirty="0"/>
              <a:t>Λαμβάνοντας υπόψη την απόφαση της Συνέλευσης του Τμήματος (συνεδρία ……./…..-……-………) του ΠΜΣ με τίτλο «………………………………………………………………………..» του Τμήματος ………………………………………………… του </a:t>
            </a:r>
            <a:r>
              <a:rPr lang="el-GR" dirty="0" err="1"/>
              <a:t>Χαροκοπείου</a:t>
            </a:r>
            <a:r>
              <a:rPr lang="el-GR" dirty="0"/>
              <a:t> Πανεπιστημίου, με κωδικό-κύκλο …………-……., για την έγκριση του παρόντος ιδιωτικού συμφωνητικού, συνομολόγησαν και συναποδέχτηκαν τα ακόλουθα:</a:t>
            </a:r>
          </a:p>
          <a:p>
            <a:pPr marL="82296" indent="0">
              <a:buNone/>
            </a:pPr>
            <a:endParaRPr lang="el-GR" dirty="0"/>
          </a:p>
          <a:p>
            <a:pPr algn="just"/>
            <a:r>
              <a:rPr lang="el-GR" dirty="0"/>
              <a:t>Οι δύο πρώτοι των συμβαλλομένων αναθέτουν στον/ην εξωτερικό/ή συνεργάτη να αναλάβει το έργο: Διδασκαλία ως διδάσκων/</a:t>
            </a:r>
            <a:r>
              <a:rPr lang="el-GR" dirty="0" err="1"/>
              <a:t>ουσα</a:t>
            </a:r>
            <a:r>
              <a:rPr lang="el-GR" dirty="0"/>
              <a:t> η ως προσκεκλημένος/η ομιλητής/</a:t>
            </a:r>
            <a:r>
              <a:rPr lang="el-GR" dirty="0" err="1"/>
              <a:t>τρια</a:t>
            </a:r>
            <a:r>
              <a:rPr lang="el-GR" dirty="0"/>
              <a:t> στο ΠΜΣ με τίτλο «…………………………………………………….», στο πλαίσιο του μαθήματος «……………………………………………………………………….», με αμοιβή (συμπεριλαμβανομένων όλων των νόμιμων κρατήσεων, άμεσων ή έμμεσων φόρων και των τυχόν ασφαλιστικών εισφορών εργοδότη και εργαζομένου) ποσού ή έως του ποσού των </a:t>
            </a:r>
            <a:r>
              <a:rPr lang="el-GR" sz="4000" dirty="0">
                <a:latin typeface="Calibri" panose="020F0502020204030204" pitchFamily="34" charset="0"/>
                <a:cs typeface="Calibri" panose="020F0502020204030204" pitchFamily="34" charset="0"/>
              </a:rPr>
              <a:t>…………………………………………….</a:t>
            </a:r>
            <a:r>
              <a:rPr lang="el-GR" dirty="0"/>
              <a:t> </a:t>
            </a:r>
            <a:r>
              <a:rPr lang="el-GR" b="1" dirty="0"/>
              <a:t>(………………..€) </a:t>
            </a:r>
            <a:r>
              <a:rPr lang="el-GR" dirty="0"/>
              <a:t>με ωριαία αντιμισθία</a:t>
            </a:r>
            <a:r>
              <a:rPr lang="el-GR" b="1" dirty="0"/>
              <a:t> ……………………….. (………..€) </a:t>
            </a:r>
            <a:r>
              <a:rPr lang="el-GR" dirty="0"/>
              <a:t>. </a:t>
            </a:r>
          </a:p>
          <a:p>
            <a:pPr lvl="0"/>
            <a:r>
              <a:rPr lang="el-GR" dirty="0"/>
              <a:t>Η αμοιβή θα καταβληθεί σε δόσεις ή εφάπαξ, μετά από εντολή πληρωμής του/της Διευθυντή/</a:t>
            </a:r>
            <a:r>
              <a:rPr lang="el-GR" dirty="0" err="1"/>
              <a:t>τριας</a:t>
            </a:r>
            <a:r>
              <a:rPr lang="el-GR" dirty="0"/>
              <a:t> του ΠΜΣ και υπό την αίρεση της τήρησης των υποχρεώσεων του μέλους ΔΕΠ σύμφωνα με το άρθρο 36 παρ.3 του ν.4485/2017 εάν πρόκειται για μέλος ΔΕΠ.</a:t>
            </a:r>
          </a:p>
          <a:p>
            <a:pPr lvl="0"/>
            <a:r>
              <a:rPr lang="el-GR" dirty="0"/>
              <a:t>Πριν τη λήψη οιασδήποτε αμοιβής για την παρεχόμενη  διδασκαλία, ο/η εξωτερικός/ή συνεργάτης οφείλει να προσκομίσει στον ΕΛΚΕ </a:t>
            </a:r>
            <a:r>
              <a:rPr lang="el-GR" dirty="0" err="1"/>
              <a:t>Χαροκοπείου</a:t>
            </a:r>
            <a:r>
              <a:rPr lang="el-GR" dirty="0"/>
              <a:t> Πανεπιστημίου: α) Εφόσον είναι μέλος ΔΕΠ του οικείου Πανεπιστημίου, Υπεύθυνη Δήλωση με όλες τις αναθέσεις και ότι οι αμοιβές δεν ξεπερνούν το 30% των μηνιαίων τακτικών αποδοχών του/ης, όπως καθορίζονται από το άρθρο 153 παρ. 10 του ν. 4472/2017. β) Εφόσον είναι μέλος ΔΕΠ άλλου Πανεπιστημίου, βεβαίωση από τον ΕΛΚΕ του Πανεπιστημίου όπου υπηρετεί, ότι δεν ξεπερνάει το 30% των μηνιαίων τακτικών αποδοχών του/ης σύμφωνα με το άρθρο 36 του ν. 4485/2017. γ) Για τις λοιπές κατηγορίες εξωτερικών συνεργατών δεν ισχύουν τα α) και β) της παραγράφου.</a:t>
            </a:r>
          </a:p>
          <a:p>
            <a:pPr lvl="0"/>
            <a:r>
              <a:rPr lang="el-GR" dirty="0"/>
              <a:t>Η εργασία θα εκτελεστεί κατά την χρονική περίοδο από ……/…../………. έως ……/……/……… και με μέγιστο συνολικό αριθμό ωρών ……………(….).</a:t>
            </a:r>
          </a:p>
          <a:p>
            <a:pPr lvl="0"/>
            <a:r>
              <a:rPr lang="el-GR" dirty="0"/>
              <a:t>Ο χώρος εργασίας θα είναι ο προβλεπόμενος από το πρόγραμμα του Π.Μ.Σ.</a:t>
            </a:r>
          </a:p>
          <a:p>
            <a:pPr marL="82296" indent="0">
              <a:buNone/>
            </a:pPr>
            <a:endParaRPr lang="el-GR" dirty="0"/>
          </a:p>
        </p:txBody>
      </p:sp>
    </p:spTree>
    <p:extLst>
      <p:ext uri="{BB962C8B-B14F-4D97-AF65-F5344CB8AC3E}">
        <p14:creationId xmlns:p14="http://schemas.microsoft.com/office/powerpoint/2010/main" val="262926990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37354" y="246369"/>
            <a:ext cx="7527134" cy="590343"/>
          </a:xfrm>
        </p:spPr>
        <p:txBody>
          <a:bodyPr>
            <a:normAutofit/>
          </a:bodyPr>
          <a:lstStyle/>
          <a:p>
            <a:pPr algn="ctr"/>
            <a:r>
              <a:rPr lang="el-GR" sz="3200" b="1" u="sng" dirty="0">
                <a:effectLst/>
                <a:latin typeface="Calibri" panose="020F0502020204030204" pitchFamily="34" charset="0"/>
                <a:cs typeface="Calibri" panose="020F0502020204030204" pitchFamily="34" charset="0"/>
              </a:rPr>
              <a:t>ΙΔΙΩΤΙΚΟ ΣΥΜΦΩΝΗΤΙΚΟ</a:t>
            </a:r>
            <a:endParaRPr lang="el-GR" sz="3200" dirty="0">
              <a:latin typeface="Calibri" panose="020F0502020204030204" pitchFamily="34" charset="0"/>
              <a:cs typeface="Calibri" panose="020F0502020204030204" pitchFamily="34" charset="0"/>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15</a:t>
            </a:fld>
            <a:endParaRPr lang="el-GR"/>
          </a:p>
        </p:txBody>
      </p:sp>
      <p:sp>
        <p:nvSpPr>
          <p:cNvPr id="5" name="Θέση περιεχομένου 4"/>
          <p:cNvSpPr>
            <a:spLocks noGrp="1"/>
          </p:cNvSpPr>
          <p:nvPr>
            <p:ph idx="1"/>
          </p:nvPr>
        </p:nvSpPr>
        <p:spPr>
          <a:xfrm>
            <a:off x="1435608" y="980728"/>
            <a:ext cx="7498080" cy="5616624"/>
          </a:xfrm>
        </p:spPr>
        <p:txBody>
          <a:bodyPr>
            <a:normAutofit/>
          </a:bodyPr>
          <a:lstStyle/>
          <a:p>
            <a:pPr lvl="0"/>
            <a:r>
              <a:rPr lang="el-GR" sz="1000" dirty="0">
                <a:latin typeface="Calibri" panose="020F0502020204030204" pitchFamily="34" charset="0"/>
                <a:cs typeface="Calibri" panose="020F0502020204030204" pitchFamily="34" charset="0"/>
              </a:rPr>
              <a:t>Η κυριότητα και όλα τα δικαιώματα πνευματικής ιδιοκτησίας όλων των αποτελεσμάτων που παράγονται κατά την εκτέλεση της παρούσας σύμβασης ανήκουν στο Πανεπιστήμιο, το οποίο μπορεί να προβαίνει ελεύθερα στη διάθεσή τους. Η πνευματική ιδιοκτησία περιλαμβάνει το δικαίωμα εκμετάλλευσης του παραγόμενου έργου (περιουσιακό δικαίωμα), σύμφωνα με τις διατάξεις του Ν. 2121/93. Το Πανεπιστήμιο δικαιούται να διατηρεί </a:t>
            </a:r>
            <a:r>
              <a:rPr lang="el-GR" sz="1000" dirty="0" err="1">
                <a:latin typeface="Calibri" panose="020F0502020204030204" pitchFamily="34" charset="0"/>
                <a:cs typeface="Calibri" panose="020F0502020204030204" pitchFamily="34" charset="0"/>
              </a:rPr>
              <a:t>προσβάσιμο</a:t>
            </a:r>
            <a:r>
              <a:rPr lang="el-GR" sz="1000" dirty="0">
                <a:latin typeface="Calibri" panose="020F0502020204030204" pitchFamily="34" charset="0"/>
                <a:cs typeface="Calibri" panose="020F0502020204030204" pitchFamily="34" charset="0"/>
              </a:rPr>
              <a:t> στη βιβλιοθήκη του το τυχόν παραγόμενο εκπαιδευτικό υλικό και να το διανέμει μεταγενέστερα κατά την κρίση του.</a:t>
            </a:r>
          </a:p>
          <a:p>
            <a:pPr lvl="0"/>
            <a:r>
              <a:rPr lang="el-GR" sz="1000" dirty="0">
                <a:latin typeface="Calibri" panose="020F0502020204030204" pitchFamily="34" charset="0"/>
                <a:cs typeface="Calibri" panose="020F0502020204030204" pitchFamily="34" charset="0"/>
              </a:rPr>
              <a:t>Οι δύο πρώτοι των συμβαλλομένων μπορεί να λύσουν μονομερώς τη σύμβαση πριν από τη λήξη της σε περίπτωση που ο/η εξωτερικός/ή συνεργάτης παραβεί οποιοδήποτε όρο του παρόντος συμφωνητικού ή στην περίπτωση που αυτό επιβάλλεται από το συμφέρον και τις ανάγκες του προγράμματος, χωρίς να ευθύνονται για οποιαδήποτε αποζημίωση. </a:t>
            </a:r>
          </a:p>
          <a:p>
            <a:pPr lvl="0"/>
            <a:r>
              <a:rPr lang="el-GR" sz="1000" dirty="0">
                <a:latin typeface="Calibri" panose="020F0502020204030204" pitchFamily="34" charset="0"/>
                <a:cs typeface="Calibri" panose="020F0502020204030204" pitchFamily="34" charset="0"/>
              </a:rPr>
              <a:t>Ο/Η εξωτερικός/ή συνεργάτης δηλώνει ότι έχει ενημερωθεί για τις υποχρεώσεις που απορρέουν από την εφαρμογή του Προγράμματος «Διαύγεια», σύμφωνα με το Ν. 3861/2010 και το σχετικό ρυθμιστικό πλαίσιο και αποδέχεται τις σύμφωνες με το ως άνω ρυθμιστικό πλαίσιο αναρτήσεις στο διαδίκτυο κατά το μέρος που τον αφορούν.</a:t>
            </a:r>
          </a:p>
          <a:p>
            <a:pPr marL="82296" indent="0">
              <a:buNone/>
            </a:pPr>
            <a:r>
              <a:rPr lang="el-GR" sz="1000" dirty="0">
                <a:latin typeface="Calibri" panose="020F0502020204030204" pitchFamily="34" charset="0"/>
                <a:cs typeface="Calibri" panose="020F0502020204030204" pitchFamily="34" charset="0"/>
              </a:rPr>
              <a:t>Το παρόν συμφωνητικό μετά την ανάγνωσή του, υπογράφεται σε τρία (3) όμοια πρωτότυπα και από ένα (1) λαμβάνει ο κάθε συμβαλλόμενος.</a:t>
            </a:r>
          </a:p>
          <a:p>
            <a:pPr lvl="0"/>
            <a:endParaRPr lang="el-GR" sz="1000" dirty="0">
              <a:latin typeface="Calibri" panose="020F0502020204030204" pitchFamily="34" charset="0"/>
              <a:cs typeface="Calibri" panose="020F0502020204030204" pitchFamily="34" charset="0"/>
            </a:endParaRPr>
          </a:p>
          <a:p>
            <a:pPr marL="82296" lvl="0" indent="0">
              <a:buNone/>
            </a:pPr>
            <a:r>
              <a:rPr lang="el-GR" sz="1000" dirty="0">
                <a:latin typeface="Calibri" panose="020F0502020204030204" pitchFamily="34" charset="0"/>
                <a:cs typeface="Calibri" panose="020F0502020204030204" pitchFamily="34" charset="0"/>
              </a:rPr>
              <a:t>			ΟΙ ΣΥΜΒΑΛΛΟΜΕΝΟΙ</a:t>
            </a:r>
          </a:p>
          <a:p>
            <a:pPr marL="82296" indent="0">
              <a:buNone/>
            </a:pPr>
            <a:endParaRPr lang="el-GR" sz="1000" dirty="0">
              <a:latin typeface="Calibri" panose="020F0502020204030204" pitchFamily="34" charset="0"/>
              <a:cs typeface="Calibri" panose="020F0502020204030204" pitchFamily="34" charset="0"/>
            </a:endParaRPr>
          </a:p>
          <a:p>
            <a:pPr marL="82296" indent="0">
              <a:buNone/>
            </a:pPr>
            <a:endParaRPr lang="el-GR" sz="1000" dirty="0">
              <a:latin typeface="Calibri" panose="020F0502020204030204" pitchFamily="34" charset="0"/>
              <a:cs typeface="Calibri" panose="020F0502020204030204" pitchFamily="34" charset="0"/>
            </a:endParaRPr>
          </a:p>
        </p:txBody>
      </p:sp>
      <p:graphicFrame>
        <p:nvGraphicFramePr>
          <p:cNvPr id="9" name="Πίνακας 8"/>
          <p:cNvGraphicFramePr>
            <a:graphicFrameLocks noGrp="1"/>
          </p:cNvGraphicFramePr>
          <p:nvPr>
            <p:extLst>
              <p:ext uri="{D42A27DB-BD31-4B8C-83A1-F6EECF244321}">
                <p14:modId xmlns:p14="http://schemas.microsoft.com/office/powerpoint/2010/main" val="1240499227"/>
              </p:ext>
            </p:extLst>
          </p:nvPr>
        </p:nvGraphicFramePr>
        <p:xfrm>
          <a:off x="1578292" y="4005064"/>
          <a:ext cx="7212965" cy="2322200"/>
        </p:xfrm>
        <a:graphic>
          <a:graphicData uri="http://schemas.openxmlformats.org/drawingml/2006/table">
            <a:tbl>
              <a:tblPr>
                <a:tableStyleId>{5C22544A-7EE6-4342-B048-85BDC9FD1C3A}</a:tableStyleId>
              </a:tblPr>
              <a:tblGrid>
                <a:gridCol w="2530475">
                  <a:extLst>
                    <a:ext uri="{9D8B030D-6E8A-4147-A177-3AD203B41FA5}">
                      <a16:colId xmlns:a16="http://schemas.microsoft.com/office/drawing/2014/main" val="1560205032"/>
                    </a:ext>
                  </a:extLst>
                </a:gridCol>
                <a:gridCol w="4682490">
                  <a:extLst>
                    <a:ext uri="{9D8B030D-6E8A-4147-A177-3AD203B41FA5}">
                      <a16:colId xmlns:a16="http://schemas.microsoft.com/office/drawing/2014/main" val="99878271"/>
                    </a:ext>
                  </a:extLst>
                </a:gridCol>
              </a:tblGrid>
              <a:tr h="2322200">
                <a:tc>
                  <a:txBody>
                    <a:bodyPr/>
                    <a:lstStyle/>
                    <a:p>
                      <a:pPr algn="ctr">
                        <a:spcAft>
                          <a:spcPts val="0"/>
                        </a:spcAft>
                      </a:pPr>
                      <a:r>
                        <a:rPr lang="el-GR" sz="1100" dirty="0">
                          <a:effectLst/>
                        </a:rPr>
                        <a:t> </a:t>
                      </a:r>
                      <a:endParaRPr lang="el-GR" sz="1200" dirty="0">
                        <a:effectLst/>
                      </a:endParaRPr>
                    </a:p>
                    <a:p>
                      <a:pPr algn="ctr">
                        <a:spcAft>
                          <a:spcPts val="0"/>
                        </a:spcAft>
                      </a:pPr>
                      <a:r>
                        <a:rPr lang="el-GR" sz="1100" dirty="0">
                          <a:effectLst/>
                        </a:rPr>
                        <a:t>Για τον Ειδικό Λογαριασμό Κονδυλίων Έρευνας του </a:t>
                      </a:r>
                      <a:r>
                        <a:rPr lang="el-GR" sz="1100" dirty="0" err="1">
                          <a:effectLst/>
                        </a:rPr>
                        <a:t>Χαροκοπείου</a:t>
                      </a:r>
                      <a:r>
                        <a:rPr lang="el-GR" sz="1100" dirty="0">
                          <a:effectLst/>
                        </a:rPr>
                        <a:t> Πανεπιστημίου</a:t>
                      </a:r>
                      <a:endParaRPr lang="el-GR" sz="1200" dirty="0">
                        <a:effectLst/>
                      </a:endParaRPr>
                    </a:p>
                    <a:p>
                      <a:pPr algn="ctr">
                        <a:spcAft>
                          <a:spcPts val="0"/>
                        </a:spcAft>
                      </a:pPr>
                      <a:r>
                        <a:rPr lang="el-GR" sz="1100" dirty="0">
                          <a:effectLst/>
                        </a:rPr>
                        <a:t>Ο Πρόεδρος της Επιτροπής Έρευνας &amp; Διαχείρισης</a:t>
                      </a:r>
                      <a:endParaRPr lang="el-GR" sz="1200" dirty="0">
                        <a:effectLst/>
                      </a:endParaRPr>
                    </a:p>
                    <a:p>
                      <a:pPr algn="ctr">
                        <a:spcAft>
                          <a:spcPts val="0"/>
                        </a:spcAft>
                      </a:pPr>
                      <a:r>
                        <a:rPr lang="el-GR" sz="1100" dirty="0">
                          <a:effectLst/>
                        </a:rPr>
                        <a:t> </a:t>
                      </a:r>
                      <a:endParaRPr lang="el-GR" sz="1200" dirty="0">
                        <a:effectLst/>
                      </a:endParaRPr>
                    </a:p>
                    <a:p>
                      <a:pPr algn="ctr">
                        <a:spcAft>
                          <a:spcPts val="0"/>
                        </a:spcAft>
                      </a:pPr>
                      <a:r>
                        <a:rPr lang="el-GR" sz="1100" dirty="0">
                          <a:effectLst/>
                        </a:rPr>
                        <a:t> </a:t>
                      </a:r>
                      <a:endParaRPr lang="el-GR" sz="1200" dirty="0">
                        <a:effectLst/>
                      </a:endParaRPr>
                    </a:p>
                    <a:p>
                      <a:pPr algn="ctr">
                        <a:spcAft>
                          <a:spcPts val="0"/>
                        </a:spcAft>
                      </a:pPr>
                      <a:r>
                        <a:rPr lang="el-GR" sz="1100" dirty="0">
                          <a:effectLst/>
                        </a:rPr>
                        <a:t> </a:t>
                      </a:r>
                      <a:endParaRPr lang="el-GR" sz="1200" dirty="0">
                        <a:effectLst/>
                      </a:endParaRPr>
                    </a:p>
                    <a:p>
                      <a:pPr algn="ctr">
                        <a:spcAft>
                          <a:spcPts val="0"/>
                        </a:spcAft>
                      </a:pPr>
                      <a:r>
                        <a:rPr lang="el-GR" sz="1100" dirty="0">
                          <a:effectLst/>
                        </a:rPr>
                        <a:t> </a:t>
                      </a:r>
                      <a:endParaRPr lang="el-GR" sz="1200" dirty="0">
                        <a:effectLst/>
                      </a:endParaRPr>
                    </a:p>
                    <a:p>
                      <a:pPr algn="ctr">
                        <a:spcAft>
                          <a:spcPts val="0"/>
                        </a:spcAft>
                      </a:pPr>
                      <a:r>
                        <a:rPr lang="el-GR" sz="1100" dirty="0">
                          <a:effectLst/>
                        </a:rPr>
                        <a:t> </a:t>
                      </a:r>
                      <a:endParaRPr lang="el-GR" sz="1200" dirty="0">
                        <a:effectLst/>
                      </a:endParaRPr>
                    </a:p>
                    <a:p>
                      <a:pPr algn="ctr">
                        <a:spcAft>
                          <a:spcPts val="0"/>
                        </a:spcAft>
                      </a:pPr>
                      <a:r>
                        <a:rPr lang="el-GR" sz="1100" dirty="0">
                          <a:effectLst/>
                        </a:rPr>
                        <a:t> </a:t>
                      </a:r>
                      <a:endParaRPr lang="el-GR" sz="1200" dirty="0">
                        <a:effectLst/>
                      </a:endParaRPr>
                    </a:p>
                    <a:p>
                      <a:pPr algn="ctr">
                        <a:spcAft>
                          <a:spcPts val="0"/>
                        </a:spcAft>
                      </a:pPr>
                      <a:r>
                        <a:rPr lang="el-GR" sz="1100" dirty="0">
                          <a:effectLst/>
                        </a:rPr>
                        <a:t> </a:t>
                      </a:r>
                      <a:endParaRPr lang="el-G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spcAft>
                          <a:spcPts val="0"/>
                        </a:spcAft>
                      </a:pPr>
                      <a:r>
                        <a:rPr lang="el-GR" sz="1100" dirty="0">
                          <a:effectLst/>
                        </a:rPr>
                        <a:t> </a:t>
                      </a:r>
                      <a:endParaRPr lang="el-GR" sz="1200" dirty="0">
                        <a:effectLst/>
                      </a:endParaRPr>
                    </a:p>
                    <a:p>
                      <a:pPr algn="l">
                        <a:spcAft>
                          <a:spcPts val="0"/>
                        </a:spcAft>
                      </a:pPr>
                      <a:r>
                        <a:rPr lang="el-GR" sz="1100" dirty="0">
                          <a:effectLst/>
                        </a:rPr>
                        <a:t> </a:t>
                      </a:r>
                      <a:endParaRPr lang="el-GR" sz="1200" dirty="0">
                        <a:effectLst/>
                      </a:endParaRPr>
                    </a:p>
                    <a:p>
                      <a:pPr algn="ctr">
                        <a:spcAft>
                          <a:spcPts val="0"/>
                        </a:spcAft>
                      </a:pPr>
                      <a:r>
                        <a:rPr lang="el-GR" sz="1100" dirty="0">
                          <a:effectLst/>
                        </a:rPr>
                        <a:t>Ο/Η Διευθυντής/</a:t>
                      </a:r>
                      <a:r>
                        <a:rPr lang="el-GR" sz="1100" dirty="0" err="1">
                          <a:effectLst/>
                        </a:rPr>
                        <a:t>ντρια</a:t>
                      </a:r>
                      <a:r>
                        <a:rPr lang="el-GR" sz="1100" dirty="0">
                          <a:effectLst/>
                        </a:rPr>
                        <a:t> του ΠΜΣ               Ο/Η Εξωτερικός/ή  Συνεργάτης</a:t>
                      </a:r>
                      <a:endParaRPr lang="el-GR" sz="1200" dirty="0">
                        <a:effectLst/>
                      </a:endParaRPr>
                    </a:p>
                    <a:p>
                      <a:pPr algn="l">
                        <a:spcAft>
                          <a:spcPts val="0"/>
                        </a:spcAft>
                      </a:pPr>
                      <a:r>
                        <a:rPr lang="el-GR" sz="1100" dirty="0">
                          <a:effectLst/>
                        </a:rPr>
                        <a:t> </a:t>
                      </a:r>
                      <a:endParaRPr lang="el-GR" sz="1200" dirty="0">
                        <a:effectLst/>
                      </a:endParaRPr>
                    </a:p>
                    <a:p>
                      <a:pPr algn="l">
                        <a:spcAft>
                          <a:spcPts val="0"/>
                        </a:spcAft>
                      </a:pPr>
                      <a:r>
                        <a:rPr lang="el-GR" sz="1100" dirty="0">
                          <a:effectLst/>
                        </a:rPr>
                        <a:t>                                                           </a:t>
                      </a:r>
                      <a:endParaRPr lang="el-GR" sz="1200" dirty="0">
                        <a:effectLst/>
                      </a:endParaRPr>
                    </a:p>
                    <a:p>
                      <a:pPr algn="l">
                        <a:spcAft>
                          <a:spcPts val="0"/>
                        </a:spcAft>
                      </a:pPr>
                      <a:r>
                        <a:rPr lang="el-GR" sz="1100" dirty="0">
                          <a:effectLst/>
                        </a:rPr>
                        <a:t>       </a:t>
                      </a:r>
                      <a:endParaRPr lang="el-GR" sz="1200" dirty="0">
                        <a:effectLst/>
                      </a:endParaRPr>
                    </a:p>
                    <a:p>
                      <a:pPr algn="l">
                        <a:spcAft>
                          <a:spcPts val="0"/>
                        </a:spcAft>
                      </a:pPr>
                      <a:r>
                        <a:rPr lang="el-GR" sz="1100" dirty="0">
                          <a:effectLst/>
                        </a:rPr>
                        <a:t> </a:t>
                      </a:r>
                      <a:endParaRPr lang="el-GR" sz="1200" dirty="0">
                        <a:effectLst/>
                      </a:endParaRPr>
                    </a:p>
                    <a:p>
                      <a:pPr algn="l">
                        <a:spcAft>
                          <a:spcPts val="0"/>
                        </a:spcAft>
                      </a:pPr>
                      <a:r>
                        <a:rPr lang="el-GR" sz="1100" dirty="0">
                          <a:effectLst/>
                        </a:rPr>
                        <a:t>   </a:t>
                      </a:r>
                      <a:endParaRPr lang="el-GR" sz="1200" dirty="0">
                        <a:effectLst/>
                      </a:endParaRPr>
                    </a:p>
                    <a:p>
                      <a:pPr algn="l">
                        <a:spcAft>
                          <a:spcPts val="0"/>
                        </a:spcAft>
                      </a:pPr>
                      <a:r>
                        <a:rPr lang="el-GR" sz="1100" dirty="0">
                          <a:effectLst/>
                        </a:rPr>
                        <a:t>  </a:t>
                      </a:r>
                      <a:endParaRPr lang="el-GR" sz="1200" dirty="0">
                        <a:effectLst/>
                      </a:endParaRPr>
                    </a:p>
                    <a:p>
                      <a:pPr algn="l">
                        <a:spcAft>
                          <a:spcPts val="0"/>
                        </a:spcAft>
                      </a:pPr>
                      <a:r>
                        <a:rPr lang="el-GR" sz="1100" dirty="0">
                          <a:effectLst/>
                        </a:rPr>
                        <a:t>       </a:t>
                      </a:r>
                      <a:endParaRPr lang="el-GR" sz="1200" dirty="0">
                        <a:effectLst/>
                      </a:endParaRPr>
                    </a:p>
                    <a:p>
                      <a:pPr algn="l">
                        <a:spcAft>
                          <a:spcPts val="0"/>
                        </a:spcAft>
                      </a:pPr>
                      <a:r>
                        <a:rPr lang="el-GR" sz="1100" dirty="0">
                          <a:effectLst/>
                        </a:rPr>
                        <a:t>        …………………… Καθηγητής/</a:t>
                      </a:r>
                      <a:r>
                        <a:rPr lang="el-GR" sz="1100" dirty="0" err="1">
                          <a:effectLst/>
                        </a:rPr>
                        <a:t>τρια</a:t>
                      </a:r>
                      <a:r>
                        <a:rPr lang="el-GR" sz="1100" dirty="0">
                          <a:effectLst/>
                        </a:rPr>
                        <a:t>                    </a:t>
                      </a:r>
                      <a:endParaRPr lang="el-GR" sz="1200" dirty="0">
                        <a:effectLst/>
                      </a:endParaRPr>
                    </a:p>
                    <a:p>
                      <a:pPr algn="l">
                        <a:spcAft>
                          <a:spcPts val="0"/>
                        </a:spcAft>
                      </a:pPr>
                      <a:r>
                        <a:rPr lang="el-GR" sz="1100" dirty="0">
                          <a:effectLst/>
                        </a:rPr>
                        <a:t>                 ……………………………..                       ………………………………………</a:t>
                      </a:r>
                      <a:endParaRPr lang="el-GR"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71850353"/>
                  </a:ext>
                </a:extLst>
              </a:tr>
            </a:tbl>
          </a:graphicData>
        </a:graphic>
      </p:graphicFrame>
    </p:spTree>
    <p:extLst>
      <p:ext uri="{BB962C8B-B14F-4D97-AF65-F5344CB8AC3E}">
        <p14:creationId xmlns:p14="http://schemas.microsoft.com/office/powerpoint/2010/main" val="375801095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1282154"/>
          </a:xfrm>
        </p:spPr>
        <p:txBody>
          <a:bodyPr>
            <a:normAutofit/>
          </a:bodyPr>
          <a:lstStyle/>
          <a:p>
            <a:pPr algn="ctr"/>
            <a:r>
              <a:rPr lang="el-GR" sz="2800" b="1" dirty="0">
                <a:latin typeface="Calibri" panose="020F0502020204030204" pitchFamily="34" charset="0"/>
                <a:cs typeface="Calibri" panose="020F0502020204030204" pitchFamily="34" charset="0"/>
              </a:rPr>
              <a:t>Βεβαίωση Διευθυντή ΠΜΣ για το παραδοτέο του δωρεάν μαθήματος από μέλος ΔΕΠ</a:t>
            </a:r>
            <a:endParaRPr lang="el-GR" sz="4800" b="1" dirty="0"/>
          </a:p>
        </p:txBody>
      </p:sp>
      <p:sp>
        <p:nvSpPr>
          <p:cNvPr id="3" name="Θέση περιεχομένου 2"/>
          <p:cNvSpPr>
            <a:spLocks noGrp="1"/>
          </p:cNvSpPr>
          <p:nvPr>
            <p:ph idx="1"/>
          </p:nvPr>
        </p:nvSpPr>
        <p:spPr>
          <a:xfrm>
            <a:off x="1435608" y="1844824"/>
            <a:ext cx="7498080" cy="4403576"/>
          </a:xfrm>
        </p:spPr>
        <p:txBody>
          <a:bodyPr>
            <a:normAutofit fontScale="32500" lnSpcReduction="20000"/>
          </a:bodyPr>
          <a:lstStyle/>
          <a:p>
            <a:pPr marL="82296" indent="0">
              <a:buNone/>
            </a:pPr>
            <a:r>
              <a:rPr lang="el-GR" dirty="0"/>
              <a:t>						Αθήνα …../…../………</a:t>
            </a:r>
          </a:p>
          <a:p>
            <a:pPr marL="82296" indent="0">
              <a:buNone/>
            </a:pPr>
            <a:r>
              <a:rPr lang="el-GR" dirty="0"/>
              <a:t>						</a:t>
            </a:r>
            <a:r>
              <a:rPr lang="el-GR" dirty="0" err="1"/>
              <a:t>Αρ.πρωτ</a:t>
            </a:r>
            <a:r>
              <a:rPr lang="el-GR" dirty="0"/>
              <a:t>.: ……………</a:t>
            </a:r>
          </a:p>
          <a:p>
            <a:pPr marL="82296" indent="0">
              <a:buNone/>
            </a:pPr>
            <a:r>
              <a:rPr lang="el-GR" dirty="0"/>
              <a:t>			           </a:t>
            </a:r>
          </a:p>
          <a:p>
            <a:pPr marL="82296" indent="0">
              <a:buNone/>
            </a:pPr>
            <a:r>
              <a:rPr lang="el-GR" b="1" dirty="0"/>
              <a:t>	                        Βεβαίωση για την πραγματοποίηση διδασκαλίας χωρίς αμοιβή</a:t>
            </a:r>
          </a:p>
          <a:p>
            <a:pPr marL="82296" indent="0">
              <a:buNone/>
            </a:pPr>
            <a:r>
              <a:rPr lang="el-GR" dirty="0"/>
              <a:t> </a:t>
            </a:r>
          </a:p>
          <a:p>
            <a:pPr marL="82296" indent="0" algn="just">
              <a:buNone/>
            </a:pPr>
            <a:r>
              <a:rPr lang="el-GR" dirty="0"/>
              <a:t>Με το παρόν έγγραφο, σας ενημερώνουμε ότι ο/η κ ……………………………………………….., κατά το διάστημα από ……/……/………… έως ……/……/…….….., έχει πραγματοποιήσει, χωρίς αμοιβή, τη διδασκαλία …………….ωρών στο πλαίσιο του μαθήματος ………………………………………………………….., του Προγράμματος Μεταπτυχιακών Σπουδών ………………………………………………………………, του Τμήματος ………………………………………………., της Σχολής …………………………………………σύμφωνα με την απόφαση της υπ. </a:t>
            </a:r>
            <a:r>
              <a:rPr lang="el-GR" dirty="0" err="1"/>
              <a:t>Αριθμ</a:t>
            </a:r>
            <a:r>
              <a:rPr lang="el-GR" dirty="0"/>
              <a:t>. ………………Συνέλευση Τμήματος ή Ε.Δ.Ε. και την παρ.3 άρθρο 36 του Ν.4485/2017.</a:t>
            </a:r>
          </a:p>
          <a:p>
            <a:pPr marL="82296" indent="0" algn="just">
              <a:buNone/>
            </a:pPr>
            <a:endParaRPr lang="el-GR" dirty="0"/>
          </a:p>
          <a:p>
            <a:pPr marL="82296" indent="0">
              <a:buNone/>
            </a:pPr>
            <a:r>
              <a:rPr lang="el-GR" dirty="0"/>
              <a:t>				   </a:t>
            </a:r>
          </a:p>
          <a:p>
            <a:pPr marL="82296" indent="0">
              <a:buNone/>
            </a:pPr>
            <a:r>
              <a:rPr lang="el-GR" dirty="0"/>
              <a:t>  </a:t>
            </a:r>
          </a:p>
          <a:p>
            <a:pPr marL="82296" indent="0">
              <a:buNone/>
            </a:pPr>
            <a:r>
              <a:rPr lang="el-GR" dirty="0"/>
              <a:t>      					   Ο Διευθυντής του ΠΜΣ </a:t>
            </a:r>
          </a:p>
          <a:p>
            <a:pPr marL="82296" indent="0">
              <a:buNone/>
            </a:pPr>
            <a:r>
              <a:rPr lang="el-GR" dirty="0"/>
              <a:t>						 </a:t>
            </a:r>
          </a:p>
          <a:p>
            <a:pPr marL="82296" indent="0">
              <a:buNone/>
            </a:pPr>
            <a:r>
              <a:rPr lang="el-GR" dirty="0"/>
              <a:t>				   </a:t>
            </a:r>
          </a:p>
          <a:p>
            <a:pPr marL="82296" indent="0">
              <a:buNone/>
            </a:pPr>
            <a:r>
              <a:rPr lang="el-GR" dirty="0"/>
              <a:t>				                               </a:t>
            </a:r>
          </a:p>
          <a:p>
            <a:pPr marL="82296" indent="0">
              <a:buNone/>
            </a:pPr>
            <a:r>
              <a:rPr lang="el-GR" dirty="0"/>
              <a:t>					                  (υπογραφή)</a:t>
            </a:r>
          </a:p>
          <a:p>
            <a:pPr marL="82296" indent="0">
              <a:buNone/>
            </a:pPr>
            <a:r>
              <a:rPr lang="el-GR" dirty="0"/>
              <a:t>						   							 ……………………………………………..  </a:t>
            </a:r>
          </a:p>
          <a:p>
            <a:pPr marL="82296" indent="0">
              <a:buNone/>
            </a:pPr>
            <a:r>
              <a:rPr lang="el-GR" dirty="0"/>
              <a:t>					  								…………………………………………………</a:t>
            </a:r>
          </a:p>
          <a:p>
            <a:pPr marL="82296" indent="0">
              <a:buNone/>
            </a:pP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16</a:t>
            </a:fld>
            <a:endParaRPr lang="el-GR"/>
          </a:p>
        </p:txBody>
      </p:sp>
    </p:spTree>
    <p:extLst>
      <p:ext uri="{BB962C8B-B14F-4D97-AF65-F5344CB8AC3E}">
        <p14:creationId xmlns:p14="http://schemas.microsoft.com/office/powerpoint/2010/main" val="36719237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800" b="1" dirty="0">
                <a:latin typeface="Calibri" panose="020F0502020204030204" pitchFamily="34" charset="0"/>
                <a:cs typeface="Calibri" panose="020F0502020204030204" pitchFamily="34" charset="0"/>
              </a:rPr>
              <a:t>Βεβαίωση (συγκεντρωτική) Διευθυντή ΠΜΣ για τις πραγματοποιθείσες ώρες διδασκαλίας</a:t>
            </a:r>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17</a:t>
            </a:fld>
            <a:endParaRPr lang="el-GR"/>
          </a:p>
        </p:txBody>
      </p:sp>
      <p:pic>
        <p:nvPicPr>
          <p:cNvPr id="5" name="Θέση περιεχομένου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339752" y="1417320"/>
            <a:ext cx="5368640" cy="4956840"/>
          </a:xfrm>
        </p:spPr>
      </p:pic>
    </p:spTree>
    <p:extLst>
      <p:ext uri="{BB962C8B-B14F-4D97-AF65-F5344CB8AC3E}">
        <p14:creationId xmlns:p14="http://schemas.microsoft.com/office/powerpoint/2010/main" val="345827226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400" b="1" dirty="0">
                <a:latin typeface="Calibri" panose="020F0502020204030204" pitchFamily="34" charset="0"/>
                <a:cs typeface="Calibri" panose="020F0502020204030204" pitchFamily="34" charset="0"/>
              </a:rPr>
              <a:t>Υπεύθυνη Δήλωση του μέλους ΔΕΠ με όλες τις αναθέσεις και ότι οι αμοιβές δεν ξεπερνούν το 30% των μηνιαίων τακτικών αποδοχών</a:t>
            </a:r>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49808" y="1447800"/>
            <a:ext cx="6869934" cy="4800600"/>
          </a:xfrm>
        </p:spPr>
      </p:pic>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18</a:t>
            </a:fld>
            <a:endParaRPr lang="el-GR"/>
          </a:p>
        </p:txBody>
      </p:sp>
    </p:spTree>
    <p:extLst>
      <p:ext uri="{BB962C8B-B14F-4D97-AF65-F5344CB8AC3E}">
        <p14:creationId xmlns:p14="http://schemas.microsoft.com/office/powerpoint/2010/main" val="79285117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19</a:t>
            </a:fld>
            <a:endParaRPr lang="el-GR"/>
          </a:p>
        </p:txBody>
      </p:sp>
      <p:sp>
        <p:nvSpPr>
          <p:cNvPr id="2" name="Θέση περιεχομένου 1"/>
          <p:cNvSpPr>
            <a:spLocks noGrp="1"/>
          </p:cNvSpPr>
          <p:nvPr>
            <p:ph idx="1"/>
          </p:nvPr>
        </p:nvSpPr>
        <p:spPr>
          <a:xfrm>
            <a:off x="1435608" y="260647"/>
            <a:ext cx="7498080" cy="906195"/>
          </a:xfrm>
        </p:spPr>
        <p:txBody>
          <a:bodyPr>
            <a:normAutofit lnSpcReduction="10000"/>
          </a:bodyPr>
          <a:lstStyle/>
          <a:p>
            <a:pPr marL="82296" indent="0">
              <a:buNone/>
            </a:pPr>
            <a:r>
              <a:rPr lang="el-GR" sz="2400" dirty="0">
                <a:solidFill>
                  <a:schemeClr val="accent5">
                    <a:lumMod val="75000"/>
                  </a:schemeClr>
                </a:solidFill>
                <a:latin typeface="Calibri" panose="020F0502020204030204" pitchFamily="34" charset="0"/>
                <a:cs typeface="Calibri" panose="020F0502020204030204" pitchFamily="34" charset="0"/>
              </a:rPr>
              <a:t>			</a:t>
            </a:r>
            <a:r>
              <a:rPr lang="el-GR" sz="2800" b="1" dirty="0">
                <a:solidFill>
                  <a:schemeClr val="accent5">
                    <a:lumMod val="75000"/>
                  </a:schemeClr>
                </a:solidFill>
                <a:latin typeface="Calibri" panose="020F0502020204030204" pitchFamily="34" charset="0"/>
                <a:cs typeface="Calibri" panose="020F0502020204030204" pitchFamily="34" charset="0"/>
              </a:rPr>
              <a:t>Υπόδειγμα</a:t>
            </a:r>
            <a:endParaRPr lang="el-GR" sz="2400" b="1" dirty="0">
              <a:solidFill>
                <a:schemeClr val="accent5">
                  <a:lumMod val="75000"/>
                </a:schemeClr>
              </a:solidFill>
              <a:latin typeface="Calibri" panose="020F0502020204030204" pitchFamily="34" charset="0"/>
              <a:cs typeface="Calibri" panose="020F0502020204030204" pitchFamily="34" charset="0"/>
            </a:endParaRPr>
          </a:p>
          <a:p>
            <a:pPr marL="82296" indent="0">
              <a:buNone/>
            </a:pPr>
            <a:r>
              <a:rPr lang="el-GR" sz="2400" dirty="0">
                <a:solidFill>
                  <a:schemeClr val="accent5">
                    <a:lumMod val="75000"/>
                  </a:schemeClr>
                </a:solidFill>
                <a:latin typeface="Calibri" panose="020F0502020204030204" pitchFamily="34" charset="0"/>
                <a:cs typeface="Calibri" panose="020F0502020204030204" pitchFamily="34" charset="0"/>
              </a:rPr>
              <a:t>	Βεβαίωση για μέλος ΔΕΠ άλλου Ιδρύματος (30%)</a:t>
            </a:r>
            <a:endParaRPr lang="el-GR" sz="2400" dirty="0">
              <a:solidFill>
                <a:schemeClr val="accent5">
                  <a:lumMod val="75000"/>
                </a:schemeClr>
              </a:solidFill>
            </a:endParaRPr>
          </a:p>
        </p:txBody>
      </p:sp>
      <p:sp>
        <p:nvSpPr>
          <p:cNvPr id="6" name="Ορθογώνιο 5"/>
          <p:cNvSpPr/>
          <p:nvPr/>
        </p:nvSpPr>
        <p:spPr>
          <a:xfrm>
            <a:off x="1547664" y="1166843"/>
            <a:ext cx="7272808" cy="5570756"/>
          </a:xfrm>
          <a:prstGeom prst="rect">
            <a:avLst/>
          </a:prstGeom>
        </p:spPr>
        <p:txBody>
          <a:bodyPr wrap="square">
            <a:spAutoFit/>
          </a:bodyPr>
          <a:lstStyle/>
          <a:p>
            <a:pPr marL="82296" lvl="0" algn="just">
              <a:spcBef>
                <a:spcPts val="600"/>
              </a:spcBef>
              <a:buClr>
                <a:srgbClr val="3891A7"/>
              </a:buClr>
              <a:buSzPct val="80000"/>
            </a:pPr>
            <a:r>
              <a:rPr lang="el-GR" sz="2400" dirty="0">
                <a:solidFill>
                  <a:prstClr val="black"/>
                </a:solidFill>
                <a:latin typeface="Calibri" panose="020F0502020204030204" pitchFamily="34" charset="0"/>
                <a:cs typeface="Calibri" panose="020F0502020204030204" pitchFamily="34" charset="0"/>
              </a:rPr>
              <a:t>						</a:t>
            </a:r>
            <a:r>
              <a:rPr lang="el-GR" sz="1400" dirty="0">
                <a:solidFill>
                  <a:prstClr val="black"/>
                </a:solidFill>
                <a:latin typeface="Calibri" panose="020F0502020204030204" pitchFamily="34" charset="0"/>
                <a:cs typeface="Calibri" panose="020F0502020204030204" pitchFamily="34" charset="0"/>
              </a:rPr>
              <a:t>Αθήνα …../…../……..</a:t>
            </a:r>
          </a:p>
          <a:p>
            <a:pPr marL="82296" lvl="0" algn="just">
              <a:spcBef>
                <a:spcPts val="600"/>
              </a:spcBef>
              <a:buClr>
                <a:srgbClr val="3891A7"/>
              </a:buClr>
              <a:buSzPct val="80000"/>
            </a:pPr>
            <a:r>
              <a:rPr lang="el-GR" sz="2400" dirty="0">
                <a:solidFill>
                  <a:prstClr val="black"/>
                </a:solidFill>
                <a:latin typeface="Calibri" panose="020F0502020204030204" pitchFamily="34" charset="0"/>
                <a:cs typeface="Calibri" panose="020F0502020204030204" pitchFamily="34" charset="0"/>
              </a:rPr>
              <a:t>						</a:t>
            </a:r>
            <a:r>
              <a:rPr lang="el-GR" sz="1400" dirty="0" err="1">
                <a:solidFill>
                  <a:prstClr val="black"/>
                </a:solidFill>
                <a:latin typeface="Calibri" panose="020F0502020204030204" pitchFamily="34" charset="0"/>
                <a:cs typeface="Calibri" panose="020F0502020204030204" pitchFamily="34" charset="0"/>
              </a:rPr>
              <a:t>Αρ.πρωτ</a:t>
            </a:r>
            <a:r>
              <a:rPr lang="el-GR" sz="1400" dirty="0">
                <a:solidFill>
                  <a:prstClr val="black"/>
                </a:solidFill>
                <a:latin typeface="Calibri" panose="020F0502020204030204" pitchFamily="34" charset="0"/>
                <a:cs typeface="Calibri" panose="020F0502020204030204" pitchFamily="34" charset="0"/>
              </a:rPr>
              <a:t>.</a:t>
            </a:r>
            <a:r>
              <a:rPr lang="en-US" sz="1400" dirty="0">
                <a:solidFill>
                  <a:prstClr val="black"/>
                </a:solidFill>
                <a:latin typeface="Calibri" panose="020F0502020204030204" pitchFamily="34" charset="0"/>
                <a:cs typeface="Calibri" panose="020F0502020204030204" pitchFamily="34" charset="0"/>
              </a:rPr>
              <a:t>: ……………</a:t>
            </a:r>
            <a:endParaRPr lang="el-GR" sz="1400" dirty="0">
              <a:solidFill>
                <a:prstClr val="black"/>
              </a:solidFill>
              <a:latin typeface="Calibri" panose="020F0502020204030204" pitchFamily="34" charset="0"/>
              <a:cs typeface="Calibri" panose="020F0502020204030204" pitchFamily="34" charset="0"/>
            </a:endParaRPr>
          </a:p>
          <a:p>
            <a:pPr marL="82296" lvl="0" algn="just">
              <a:spcBef>
                <a:spcPts val="600"/>
              </a:spcBef>
              <a:buClr>
                <a:srgbClr val="3891A7"/>
              </a:buClr>
              <a:buSzPct val="80000"/>
            </a:pPr>
            <a:r>
              <a:rPr lang="en-US" sz="1400" dirty="0">
                <a:solidFill>
                  <a:prstClr val="black"/>
                </a:solidFill>
                <a:latin typeface="Calibri" panose="020F0502020204030204" pitchFamily="34" charset="0"/>
                <a:cs typeface="Calibri" panose="020F0502020204030204" pitchFamily="34" charset="0"/>
              </a:rPr>
              <a:t>			</a:t>
            </a:r>
            <a:r>
              <a:rPr lang="el-GR" sz="1400" b="1" dirty="0">
                <a:solidFill>
                  <a:prstClr val="black"/>
                </a:solidFill>
                <a:latin typeface="Calibri" panose="020F0502020204030204" pitchFamily="34" charset="0"/>
                <a:cs typeface="Calibri" panose="020F0502020204030204" pitchFamily="34" charset="0"/>
              </a:rPr>
              <a:t>Βεβαίωση</a:t>
            </a:r>
          </a:p>
          <a:p>
            <a:pPr marL="82296" lvl="0" algn="just">
              <a:spcBef>
                <a:spcPts val="600"/>
              </a:spcBef>
              <a:buClr>
                <a:srgbClr val="3891A7"/>
              </a:buClr>
              <a:buSzPct val="80000"/>
            </a:pPr>
            <a:r>
              <a:rPr lang="el-GR" sz="1400" dirty="0">
                <a:solidFill>
                  <a:prstClr val="black"/>
                </a:solidFill>
                <a:latin typeface="Calibri" panose="020F0502020204030204" pitchFamily="34" charset="0"/>
                <a:cs typeface="Calibri" panose="020F0502020204030204" pitchFamily="34" charset="0"/>
              </a:rPr>
              <a:t>Ο Ειδικός Λογαριασμός Κονδυλίων Έρευνας του ……………………………. κατ’ εφαρμογή του άρθρου 36 παρ.4 Ν.4485/2017 βεβαιώνει ότι</a:t>
            </a:r>
            <a:r>
              <a:rPr lang="en-US" sz="1400" dirty="0">
                <a:solidFill>
                  <a:prstClr val="black"/>
                </a:solidFill>
                <a:latin typeface="Calibri" panose="020F0502020204030204" pitchFamily="34" charset="0"/>
                <a:cs typeface="Calibri" panose="020F0502020204030204" pitchFamily="34" charset="0"/>
              </a:rPr>
              <a:t>:</a:t>
            </a:r>
          </a:p>
          <a:p>
            <a:pPr marL="82296" lvl="0" algn="just">
              <a:spcBef>
                <a:spcPts val="600"/>
              </a:spcBef>
              <a:buClr>
                <a:srgbClr val="3891A7"/>
              </a:buClr>
              <a:buSzPct val="80000"/>
            </a:pPr>
            <a:r>
              <a:rPr lang="el-GR" sz="1400" dirty="0">
                <a:solidFill>
                  <a:prstClr val="black"/>
                </a:solidFill>
                <a:latin typeface="Calibri" panose="020F0502020204030204" pitchFamily="34" charset="0"/>
                <a:cs typeface="Calibri" panose="020F0502020204030204" pitchFamily="34" charset="0"/>
              </a:rPr>
              <a:t>για τα χρονικά διαστήματα από ……………… έως …………….. οι αμοιβές που πρόκειται να λάβει ο κ …………….., μέλος ΔΕΠ του ……………………………… από την με οποιαδήποτε τρόπο συμμετοχή του σε ένα ή περισσότερα Προγράμματα Μεταπτυχιακών Σπουδών, δεν υπερβαίνουν ανά μήνα το τριάντα τοις εκατό (30%) των μηνιαίων τακτικών αποδοχών του, όπως αυτές καθορίζονται στην παρ.10 του άρθρου 153 Ν.4472/2017 και σύμφωνα με τα στοιχεία που έχουν δηλωθεί στον ΕΛΚΕ από τον ίδιο έως σήμερα (σχετικό έγγραφο </a:t>
            </a:r>
            <a:r>
              <a:rPr lang="el-GR" sz="1400" dirty="0" err="1">
                <a:solidFill>
                  <a:prstClr val="black"/>
                </a:solidFill>
                <a:latin typeface="Calibri" panose="020F0502020204030204" pitchFamily="34" charset="0"/>
                <a:cs typeface="Calibri" panose="020F0502020204030204" pitchFamily="34" charset="0"/>
              </a:rPr>
              <a:t>αρ.πρωτ</a:t>
            </a:r>
            <a:r>
              <a:rPr lang="el-GR" sz="1400" dirty="0">
                <a:solidFill>
                  <a:prstClr val="black"/>
                </a:solidFill>
                <a:latin typeface="Calibri" panose="020F0502020204030204" pitchFamily="34" charset="0"/>
                <a:cs typeface="Calibri" panose="020F0502020204030204" pitchFamily="34" charset="0"/>
              </a:rPr>
              <a:t>.  ……………………).</a:t>
            </a:r>
          </a:p>
          <a:p>
            <a:pPr marL="82296" lvl="0" algn="just">
              <a:spcBef>
                <a:spcPts val="600"/>
              </a:spcBef>
              <a:buClr>
                <a:srgbClr val="3891A7"/>
              </a:buClr>
              <a:buSzPct val="80000"/>
            </a:pPr>
            <a:endParaRPr lang="el-GR" sz="1400" dirty="0">
              <a:solidFill>
                <a:prstClr val="black"/>
              </a:solidFill>
              <a:latin typeface="Calibri" panose="020F0502020204030204" pitchFamily="34" charset="0"/>
              <a:cs typeface="Calibri" panose="020F0502020204030204" pitchFamily="34" charset="0"/>
            </a:endParaRPr>
          </a:p>
          <a:p>
            <a:pPr marL="82296" lvl="0" algn="just">
              <a:spcBef>
                <a:spcPts val="600"/>
              </a:spcBef>
              <a:buClr>
                <a:srgbClr val="3891A7"/>
              </a:buClr>
              <a:buSzPct val="80000"/>
            </a:pPr>
            <a:r>
              <a:rPr lang="el-GR" sz="1400" dirty="0">
                <a:solidFill>
                  <a:prstClr val="black"/>
                </a:solidFill>
                <a:latin typeface="Calibri" panose="020F0502020204030204" pitchFamily="34" charset="0"/>
                <a:cs typeface="Calibri" panose="020F0502020204030204" pitchFamily="34" charset="0"/>
              </a:rPr>
              <a:t>				    Ο Προϊστάμενος της </a:t>
            </a:r>
          </a:p>
          <a:p>
            <a:pPr marL="82296" lvl="0" algn="just">
              <a:spcBef>
                <a:spcPts val="600"/>
              </a:spcBef>
              <a:buClr>
                <a:srgbClr val="3891A7"/>
              </a:buClr>
              <a:buSzPct val="80000"/>
            </a:pPr>
            <a:r>
              <a:rPr lang="el-GR" sz="1400" dirty="0">
                <a:solidFill>
                  <a:prstClr val="black"/>
                </a:solidFill>
                <a:latin typeface="Calibri" panose="020F0502020204030204" pitchFamily="34" charset="0"/>
                <a:cs typeface="Calibri" panose="020F0502020204030204" pitchFamily="34" charset="0"/>
              </a:rPr>
              <a:t>				Μονάδας  Οικονομικής και </a:t>
            </a:r>
          </a:p>
          <a:p>
            <a:pPr marL="82296" lvl="0" algn="just">
              <a:spcBef>
                <a:spcPts val="600"/>
              </a:spcBef>
              <a:buClr>
                <a:srgbClr val="3891A7"/>
              </a:buClr>
              <a:buSzPct val="80000"/>
            </a:pPr>
            <a:r>
              <a:rPr lang="el-GR" sz="1400" dirty="0">
                <a:solidFill>
                  <a:prstClr val="black"/>
                </a:solidFill>
                <a:latin typeface="Calibri" panose="020F0502020204030204" pitchFamily="34" charset="0"/>
                <a:cs typeface="Calibri" panose="020F0502020204030204" pitchFamily="34" charset="0"/>
              </a:rPr>
              <a:t>			              Διοικητικής Υποστήριξης του Ε.Λ.Κ.Ε. </a:t>
            </a:r>
          </a:p>
          <a:p>
            <a:pPr marL="82296" lvl="0" algn="just">
              <a:spcBef>
                <a:spcPts val="600"/>
              </a:spcBef>
              <a:buClr>
                <a:srgbClr val="3891A7"/>
              </a:buClr>
              <a:buSzPct val="80000"/>
            </a:pPr>
            <a:endParaRPr lang="el-GR" sz="1400" dirty="0">
              <a:solidFill>
                <a:prstClr val="black"/>
              </a:solidFill>
              <a:latin typeface="Calibri" panose="020F0502020204030204" pitchFamily="34" charset="0"/>
              <a:cs typeface="Calibri" panose="020F0502020204030204" pitchFamily="34" charset="0"/>
            </a:endParaRPr>
          </a:p>
          <a:p>
            <a:pPr marL="82296" lvl="0" algn="just">
              <a:spcBef>
                <a:spcPts val="600"/>
              </a:spcBef>
              <a:buClr>
                <a:srgbClr val="3891A7"/>
              </a:buClr>
              <a:buSzPct val="80000"/>
            </a:pPr>
            <a:r>
              <a:rPr lang="el-GR" sz="1400" dirty="0">
                <a:solidFill>
                  <a:prstClr val="black"/>
                </a:solidFill>
                <a:latin typeface="Calibri" panose="020F0502020204030204" pitchFamily="34" charset="0"/>
                <a:cs typeface="Calibri" panose="020F0502020204030204" pitchFamily="34" charset="0"/>
              </a:rPr>
              <a:t>				   </a:t>
            </a:r>
          </a:p>
          <a:p>
            <a:pPr marL="82296" lvl="0" algn="just">
              <a:spcBef>
                <a:spcPts val="600"/>
              </a:spcBef>
              <a:buClr>
                <a:srgbClr val="3891A7"/>
              </a:buClr>
              <a:buSzPct val="80000"/>
            </a:pPr>
            <a:r>
              <a:rPr lang="el-GR" sz="1400" dirty="0">
                <a:solidFill>
                  <a:prstClr val="black"/>
                </a:solidFill>
                <a:latin typeface="Calibri" panose="020F0502020204030204" pitchFamily="34" charset="0"/>
                <a:cs typeface="Calibri" panose="020F0502020204030204" pitchFamily="34" charset="0"/>
              </a:rPr>
              <a:t>				</a:t>
            </a:r>
          </a:p>
          <a:p>
            <a:pPr marL="82296" lvl="0" algn="just">
              <a:spcBef>
                <a:spcPts val="600"/>
              </a:spcBef>
              <a:buClr>
                <a:srgbClr val="3891A7"/>
              </a:buClr>
              <a:buSzPct val="80000"/>
            </a:pPr>
            <a:endParaRPr lang="el-GR" sz="2400" dirty="0">
              <a:solidFill>
                <a:prstClr val="black"/>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203756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Άρθρο 36 παρ.3 Ν. 4485/2017</a:t>
            </a:r>
            <a:r>
              <a:rPr lang="el-GR" sz="3200" dirty="0">
                <a:latin typeface="Calibri" panose="020F0502020204030204" pitchFamily="34" charset="0"/>
                <a:cs typeface="Calibri" panose="020F0502020204030204" pitchFamily="34" charset="0"/>
              </a:rPr>
              <a:t> </a:t>
            </a:r>
          </a:p>
        </p:txBody>
      </p:sp>
      <p:sp>
        <p:nvSpPr>
          <p:cNvPr id="3" name="2 - Θέση περιεχομένου"/>
          <p:cNvSpPr>
            <a:spLocks noGrp="1"/>
          </p:cNvSpPr>
          <p:nvPr>
            <p:ph idx="1"/>
          </p:nvPr>
        </p:nvSpPr>
        <p:spPr/>
        <p:txBody>
          <a:bodyPr>
            <a:noAutofit/>
          </a:bodyPr>
          <a:lstStyle/>
          <a:p>
            <a:pPr algn="just">
              <a:buNone/>
            </a:pPr>
            <a:r>
              <a:rPr lang="el-GR" sz="2000" i="1" dirty="0">
                <a:latin typeface="Calibri" panose="020F0502020204030204" pitchFamily="34" charset="0"/>
                <a:cs typeface="Calibri" panose="020F0502020204030204" pitchFamily="34" charset="0"/>
              </a:rPr>
              <a:t>3</a:t>
            </a:r>
            <a:r>
              <a:rPr lang="el-GR" sz="2000" dirty="0">
                <a:latin typeface="Calibri" panose="020F0502020204030204" pitchFamily="34" charset="0"/>
                <a:cs typeface="Calibri" panose="020F0502020204030204" pitchFamily="34" charset="0"/>
              </a:rPr>
              <a:t>.</a:t>
            </a:r>
            <a:r>
              <a:rPr lang="el-GR" sz="1800" dirty="0">
                <a:latin typeface="Calibri" panose="020F0502020204030204" pitchFamily="34" charset="0"/>
                <a:cs typeface="Calibri" panose="020F0502020204030204" pitchFamily="34" charset="0"/>
              </a:rPr>
              <a:t> </a:t>
            </a:r>
            <a:r>
              <a:rPr lang="el-GR" sz="1800" b="1" dirty="0">
                <a:latin typeface="Calibri" panose="020F0502020204030204" pitchFamily="34" charset="0"/>
                <a:cs typeface="Calibri" panose="020F0502020204030204" pitchFamily="34" charset="0"/>
              </a:rPr>
              <a:t>Προϋπόθεση</a:t>
            </a:r>
            <a:r>
              <a:rPr lang="el-GR" sz="1800" dirty="0">
                <a:latin typeface="Calibri" panose="020F0502020204030204" pitchFamily="34" charset="0"/>
                <a:cs typeface="Calibri" panose="020F0502020204030204" pitchFamily="34" charset="0"/>
              </a:rPr>
              <a:t> για την αμοιβή μέλους Δ.Ε.Π. για τη συμμετοχή του σε Π.Μ.Σ., με τη μορφή μαθήματος, σεμιναρίου ή εργαστηρίου, </a:t>
            </a:r>
            <a:r>
              <a:rPr lang="el-GR" sz="1800" b="1" dirty="0">
                <a:latin typeface="Calibri" panose="020F0502020204030204" pitchFamily="34" charset="0"/>
                <a:cs typeface="Calibri" panose="020F0502020204030204" pitchFamily="34" charset="0"/>
              </a:rPr>
              <a:t>αποτελεί η διδασκαλία χωρίς αμοιβή</a:t>
            </a:r>
            <a:r>
              <a:rPr lang="el-GR" sz="1800" dirty="0">
                <a:latin typeface="Calibri" panose="020F0502020204030204" pitchFamily="34" charset="0"/>
                <a:cs typeface="Calibri" panose="020F0502020204030204" pitchFamily="34" charset="0"/>
              </a:rPr>
              <a:t>, επιπλέον των νομίμων υποχρεώσεών του, ενός μαθήματος, σεμιναρίου ή εργαστηρίου, αντίστοιχα, σε τουλάχιστον ένα Π.Μ.Σ. του Τμήματός του ή άλλου Τμήματος του ίδιου ή άλλου Α.Ε.Ι., εφόσον στο Τμήμα του δεν λειτουργεί Π.Μ.Σ.. Η αμειβόμενη και η χωρίς αμοιβή διδασκαλία είναι </a:t>
            </a:r>
            <a:r>
              <a:rPr lang="el-GR" sz="1800" b="1" dirty="0">
                <a:latin typeface="Calibri" panose="020F0502020204030204" pitchFamily="34" charset="0"/>
                <a:cs typeface="Calibri" panose="020F0502020204030204" pitchFamily="34" charset="0"/>
              </a:rPr>
              <a:t>ίσης διάρκειας </a:t>
            </a:r>
            <a:r>
              <a:rPr lang="el-GR" sz="1800" dirty="0">
                <a:latin typeface="Calibri" panose="020F0502020204030204" pitchFamily="34" charset="0"/>
                <a:cs typeface="Calibri" panose="020F0502020204030204" pitchFamily="34" charset="0"/>
              </a:rPr>
              <a:t>και παρέχονται μέσα στο ίδιο ή άλλο ακαδημαϊκό εξάμηνο, σε κάθε, όμως, περίπτωση μέσα στο ίδιο ακαδημαϊκό έτος. </a:t>
            </a:r>
          </a:p>
          <a:p>
            <a:pPr algn="just">
              <a:buNone/>
            </a:pPr>
            <a:r>
              <a:rPr lang="el-GR" sz="1800" b="1" dirty="0">
                <a:latin typeface="Calibri" panose="020F0502020204030204" pitchFamily="34" charset="0"/>
                <a:cs typeface="Calibri" panose="020F0502020204030204" pitchFamily="34" charset="0"/>
              </a:rPr>
              <a:t>Οι παραπάνω προϋποθέσεις δεν ισχύουν για όσα μέλη Δ.Ε.Π. έχουν νόμιμες υποχρεώσεις δέκα (10) τουλάχιστον ωρών εβδομαδιαίας διδακτικής απασχόλησης. </a:t>
            </a:r>
          </a:p>
          <a:p>
            <a:pPr lvl="1" algn="just"/>
            <a:r>
              <a:rPr lang="el-GR" sz="1400" dirty="0">
                <a:latin typeface="Calibri" panose="020F0502020204030204" pitchFamily="34" charset="0"/>
                <a:cs typeface="Calibri" panose="020F0502020204030204" pitchFamily="34" charset="0"/>
              </a:rPr>
              <a:t>Σύμφωνα με το άρθρο 67, παρ.5, ν. 4610/2019, η δυνατότητα σχετικά με τις νόμιμες υποχρεώσεις δέκα (10) τουλάχιστον ωρών δε θα ισχύει από το ακαδημαϊκό έτος 2019-2020.</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2</a:t>
            </a:fld>
            <a:endParaRPr lang="el-G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Εγκύκλιος</a:t>
            </a:r>
            <a:r>
              <a:rPr lang="el-GR" sz="3200" dirty="0">
                <a:latin typeface="Calibri" panose="020F0502020204030204" pitchFamily="34" charset="0"/>
                <a:cs typeface="Calibri" panose="020F0502020204030204" pitchFamily="34" charset="0"/>
              </a:rPr>
              <a:t> </a:t>
            </a:r>
            <a:r>
              <a:rPr lang="el-GR" sz="3200" b="1" dirty="0">
                <a:latin typeface="Calibri" panose="020F0502020204030204" pitchFamily="34" charset="0"/>
                <a:cs typeface="Calibri" panose="020F0502020204030204" pitchFamily="34" charset="0"/>
              </a:rPr>
              <a:t>163204/Ζ1/29.09.2017</a:t>
            </a:r>
            <a:endParaRPr lang="el-GR" sz="3200" dirty="0">
              <a:latin typeface="Calibri" panose="020F0502020204030204" pitchFamily="34" charset="0"/>
              <a:cs typeface="Calibri" panose="020F0502020204030204" pitchFamily="34" charset="0"/>
            </a:endParaRPr>
          </a:p>
        </p:txBody>
      </p:sp>
      <p:sp>
        <p:nvSpPr>
          <p:cNvPr id="3" name="2 - Θέση περιεχομένου"/>
          <p:cNvSpPr>
            <a:spLocks noGrp="1"/>
          </p:cNvSpPr>
          <p:nvPr>
            <p:ph idx="1"/>
          </p:nvPr>
        </p:nvSpPr>
        <p:spPr/>
        <p:txBody>
          <a:bodyPr>
            <a:normAutofit fontScale="77500" lnSpcReduction="20000"/>
          </a:bodyPr>
          <a:lstStyle/>
          <a:p>
            <a:pPr algn="just">
              <a:buNone/>
            </a:pPr>
            <a:r>
              <a:rPr lang="el-GR" sz="3100" i="1" dirty="0"/>
              <a:t>     </a:t>
            </a:r>
            <a:r>
              <a:rPr lang="el-GR" sz="3100" i="1" dirty="0">
                <a:latin typeface="Calibri" panose="020F0502020204030204" pitchFamily="34" charset="0"/>
                <a:cs typeface="Calibri" panose="020F0502020204030204" pitchFamily="34" charset="0"/>
              </a:rPr>
              <a:t>[…] 7. Από τη γραμματική διατύπωση της παρ. 3 του άρθρου 36 του ν. 4485/2017 («Προϋπόθεση για την αμοιβή μέλους Δ.Ε.Π. …») προκύπτει αβίαστα ότι </a:t>
            </a:r>
            <a:r>
              <a:rPr lang="el-GR" sz="3100" b="1" i="1" dirty="0">
                <a:latin typeface="Calibri" panose="020F0502020204030204" pitchFamily="34" charset="0"/>
                <a:cs typeface="Calibri" panose="020F0502020204030204" pitchFamily="34" charset="0"/>
              </a:rPr>
              <a:t>ο όρος που τίθεται αποτελεί προϋπόθεση για την αμοιβή και όχι για τη διδασκαλία.</a:t>
            </a:r>
            <a:r>
              <a:rPr lang="el-GR" sz="3100" i="1" dirty="0">
                <a:latin typeface="Calibri" panose="020F0502020204030204" pitchFamily="34" charset="0"/>
                <a:cs typeface="Calibri" panose="020F0502020204030204" pitchFamily="34" charset="0"/>
              </a:rPr>
              <a:t> Ως προς την </a:t>
            </a:r>
            <a:r>
              <a:rPr lang="el-GR" sz="3100" b="1" i="1" dirty="0">
                <a:latin typeface="Calibri" panose="020F0502020204030204" pitchFamily="34" charset="0"/>
                <a:cs typeface="Calibri" panose="020F0502020204030204" pitchFamily="34" charset="0"/>
              </a:rPr>
              <a:t>άρση της υποχρέωσης παροχής δωρεάν διδασκαλίας </a:t>
            </a:r>
            <a:r>
              <a:rPr lang="el-GR" sz="3100" i="1" dirty="0">
                <a:latin typeface="Calibri" panose="020F0502020204030204" pitchFamily="34" charset="0"/>
                <a:cs typeface="Calibri" panose="020F0502020204030204" pitchFamily="34" charset="0"/>
              </a:rPr>
              <a:t>για τα μέλη Δ.Ε.Π. που έχουν νόμιμες </a:t>
            </a:r>
            <a:r>
              <a:rPr lang="el-GR" sz="3100" b="1" i="1" dirty="0">
                <a:latin typeface="Calibri" panose="020F0502020204030204" pitchFamily="34" charset="0"/>
                <a:cs typeface="Calibri" panose="020F0502020204030204" pitchFamily="34" charset="0"/>
              </a:rPr>
              <a:t>υποχρεώσεις 10 τουλάχιστον ωρών εβδομαδιαίας διδακτικής απασχόλησης, αυτή εφαρμόζεται επί τη βάσει ακαδημαϊκού έτους</a:t>
            </a:r>
            <a:r>
              <a:rPr lang="el-GR" sz="3100" i="1" dirty="0">
                <a:latin typeface="Calibri" panose="020F0502020204030204" pitchFamily="34" charset="0"/>
                <a:cs typeface="Calibri" panose="020F0502020204030204" pitchFamily="34" charset="0"/>
              </a:rPr>
              <a:t>, σε συμφωνία με τα οριζόμενα στο δεύτερο εδάφιο της παρ. 3 του άρθρου 36. Επομένως, </a:t>
            </a:r>
            <a:r>
              <a:rPr lang="el-GR" sz="3100" b="1" i="1" dirty="0">
                <a:latin typeface="Calibri" panose="020F0502020204030204" pitchFamily="34" charset="0"/>
                <a:cs typeface="Calibri" panose="020F0502020204030204" pitchFamily="34" charset="0"/>
              </a:rPr>
              <a:t>ο μέσος όρος εβδομαδιαίας απασχόλησης των δύο ακαδημαϊκών εξαμήνων</a:t>
            </a:r>
            <a:r>
              <a:rPr lang="el-GR" sz="3100" i="1" dirty="0">
                <a:latin typeface="Calibri" panose="020F0502020204030204" pitchFamily="34" charset="0"/>
                <a:cs typeface="Calibri" panose="020F0502020204030204" pitchFamily="34" charset="0"/>
              </a:rPr>
              <a:t> του έτους πρέπει να είναι </a:t>
            </a:r>
            <a:r>
              <a:rPr lang="el-GR" sz="3100" b="1" i="1" dirty="0">
                <a:latin typeface="Calibri" panose="020F0502020204030204" pitchFamily="34" charset="0"/>
                <a:cs typeface="Calibri" panose="020F0502020204030204" pitchFamily="34" charset="0"/>
              </a:rPr>
              <a:t>τουλάχιστον 10 ώρες</a:t>
            </a:r>
            <a:r>
              <a:rPr lang="el-GR" sz="3100" i="1" dirty="0">
                <a:latin typeface="Calibri" panose="020F0502020204030204" pitchFamily="34" charset="0"/>
                <a:cs typeface="Calibri" panose="020F0502020204030204" pitchFamily="34" charset="0"/>
              </a:rPr>
              <a:t>.</a:t>
            </a:r>
            <a:endParaRPr lang="el-GR" sz="3100" dirty="0">
              <a:latin typeface="Calibri" panose="020F0502020204030204" pitchFamily="34" charset="0"/>
              <a:cs typeface="Calibri" panose="020F0502020204030204" pitchFamily="34" charset="0"/>
            </a:endParaRPr>
          </a:p>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a:t>
            </a:fld>
            <a:endParaRPr lang="el-G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Άρθρο 36 παρ.</a:t>
            </a:r>
            <a:r>
              <a:rPr lang="en-US" sz="3200" b="1" dirty="0">
                <a:latin typeface="Calibri" panose="020F0502020204030204" pitchFamily="34" charset="0"/>
                <a:cs typeface="Calibri" panose="020F0502020204030204" pitchFamily="34" charset="0"/>
              </a:rPr>
              <a:t>4</a:t>
            </a:r>
            <a:r>
              <a:rPr lang="el-GR" sz="3200" b="1" dirty="0">
                <a:latin typeface="Calibri" panose="020F0502020204030204" pitchFamily="34" charset="0"/>
                <a:cs typeface="Calibri" panose="020F0502020204030204" pitchFamily="34" charset="0"/>
              </a:rPr>
              <a:t> Ν. 4485/2017</a:t>
            </a:r>
            <a:r>
              <a:rPr lang="el-GR" sz="3200" dirty="0">
                <a:latin typeface="Calibri" panose="020F0502020204030204" pitchFamily="34" charset="0"/>
                <a:cs typeface="Calibri" panose="020F0502020204030204" pitchFamily="34" charset="0"/>
              </a:rPr>
              <a:t> </a:t>
            </a:r>
          </a:p>
        </p:txBody>
      </p:sp>
      <p:sp>
        <p:nvSpPr>
          <p:cNvPr id="3" name="2 - Θέση περιεχομένου"/>
          <p:cNvSpPr>
            <a:spLocks noGrp="1"/>
          </p:cNvSpPr>
          <p:nvPr>
            <p:ph idx="1"/>
          </p:nvPr>
        </p:nvSpPr>
        <p:spPr/>
        <p:txBody>
          <a:bodyPr>
            <a:normAutofit/>
          </a:bodyPr>
          <a:lstStyle/>
          <a:p>
            <a:pPr algn="just">
              <a:buNone/>
            </a:pPr>
            <a:r>
              <a:rPr lang="el-GR" i="1" dirty="0"/>
              <a:t>    </a:t>
            </a:r>
            <a:r>
              <a:rPr lang="el-GR" sz="2400" i="1" dirty="0">
                <a:latin typeface="Calibri" panose="020F0502020204030204" pitchFamily="34" charset="0"/>
                <a:cs typeface="Calibri" panose="020F0502020204030204" pitchFamily="34" charset="0"/>
              </a:rPr>
              <a:t>4. </a:t>
            </a:r>
            <a:r>
              <a:rPr lang="el-GR" sz="2400" b="1" i="1" dirty="0">
                <a:latin typeface="Calibri" panose="020F0502020204030204" pitchFamily="34" charset="0"/>
                <a:cs typeface="Calibri" panose="020F0502020204030204" pitchFamily="34" charset="0"/>
              </a:rPr>
              <a:t>Η αμοιβή </a:t>
            </a:r>
            <a:r>
              <a:rPr lang="el-GR" sz="2400" i="1" dirty="0">
                <a:latin typeface="Calibri" panose="020F0502020204030204" pitchFamily="34" charset="0"/>
                <a:cs typeface="Calibri" panose="020F0502020204030204" pitchFamily="34" charset="0"/>
              </a:rPr>
              <a:t>των μελών Δ.Ε.Π. για την με οποιονδήποτε τρόπο συμμετοχή τους σε ένα ή περισσότερα Π.Μ.Σ. </a:t>
            </a:r>
            <a:r>
              <a:rPr lang="el-GR" sz="2400" b="1" i="1" dirty="0">
                <a:latin typeface="Calibri" panose="020F0502020204030204" pitchFamily="34" charset="0"/>
                <a:cs typeface="Calibri" panose="020F0502020204030204" pitchFamily="34" charset="0"/>
              </a:rPr>
              <a:t>δεν υπερβαίνει ανά μήνα το τριάντα τοις εκατό (30%) των μηνιαίων τακτικών αποδοχών τους</a:t>
            </a:r>
            <a:r>
              <a:rPr lang="el-GR" sz="2400" i="1" dirty="0">
                <a:latin typeface="Calibri" panose="020F0502020204030204" pitchFamily="34" charset="0"/>
                <a:cs typeface="Calibri" panose="020F0502020204030204" pitchFamily="34" charset="0"/>
              </a:rPr>
              <a:t>, όπως αυτές έχουν καθοριστεί στην παρ. 10, του άρθρου 153, του ν. 4472/2017.</a:t>
            </a:r>
            <a:endParaRPr lang="en-US" sz="2400" i="1" dirty="0">
              <a:latin typeface="Calibri" panose="020F0502020204030204" pitchFamily="34" charset="0"/>
              <a:cs typeface="Calibri" panose="020F0502020204030204" pitchFamily="34" charset="0"/>
            </a:endParaRPr>
          </a:p>
          <a:p>
            <a:pPr algn="just">
              <a:buNone/>
            </a:pPr>
            <a:r>
              <a:rPr lang="en-US" sz="2400" i="1" dirty="0">
                <a:latin typeface="Calibri" panose="020F0502020204030204" pitchFamily="34" charset="0"/>
                <a:cs typeface="Calibri" panose="020F0502020204030204" pitchFamily="34" charset="0"/>
              </a:rPr>
              <a:t>   </a:t>
            </a:r>
            <a:r>
              <a:rPr lang="el-GR" sz="2400" i="1" dirty="0">
                <a:latin typeface="Calibri" panose="020F0502020204030204" pitchFamily="34" charset="0"/>
                <a:cs typeface="Calibri" panose="020F0502020204030204" pitchFamily="34" charset="0"/>
              </a:rPr>
              <a:t>Η συμμετοχή σε Π.Μ.Σ. σε καμία περίπτωση </a:t>
            </a:r>
            <a:r>
              <a:rPr lang="el-GR" sz="2400" b="1" i="1" dirty="0">
                <a:latin typeface="Calibri" panose="020F0502020204030204" pitchFamily="34" charset="0"/>
                <a:cs typeface="Calibri" panose="020F0502020204030204" pitchFamily="34" charset="0"/>
              </a:rPr>
              <a:t>δεν συνιστά επιχειρηματική δραστηριότητα ή άσκηση ελευθέριου επαγγέλματος</a:t>
            </a:r>
            <a:r>
              <a:rPr lang="el-GR" sz="2400" i="1" dirty="0">
                <a:latin typeface="Calibri" panose="020F0502020204030204" pitchFamily="34" charset="0"/>
                <a:cs typeface="Calibri" panose="020F0502020204030204" pitchFamily="34" charset="0"/>
              </a:rPr>
              <a:t> κατά την έννοια της περίπτωσης θ` της παρ. 2, του άρθρου 23, του ν. 4009/2011 και του άρθρου 99, του ν. 4310/2014 (Α` 258)».</a:t>
            </a:r>
            <a:endParaRPr lang="el-GR" sz="2400" dirty="0">
              <a:latin typeface="Calibri" panose="020F0502020204030204" pitchFamily="34" charset="0"/>
              <a:cs typeface="Calibri" panose="020F0502020204030204" pitchFamily="34" charset="0"/>
            </a:endParaRPr>
          </a:p>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4</a:t>
            </a:fld>
            <a:endParaRPr lang="el-G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Εγκύκλιος 227378/Ζ1/22.12.2017</a:t>
            </a:r>
            <a:endParaRPr lang="el-GR" sz="3200" dirty="0">
              <a:latin typeface="Calibri" panose="020F0502020204030204" pitchFamily="34" charset="0"/>
              <a:cs typeface="Calibri" panose="020F0502020204030204" pitchFamily="34" charset="0"/>
            </a:endParaRPr>
          </a:p>
        </p:txBody>
      </p:sp>
      <p:sp>
        <p:nvSpPr>
          <p:cNvPr id="3" name="2 - Θέση περιεχομένου"/>
          <p:cNvSpPr>
            <a:spLocks noGrp="1"/>
          </p:cNvSpPr>
          <p:nvPr>
            <p:ph idx="1"/>
          </p:nvPr>
        </p:nvSpPr>
        <p:spPr/>
        <p:txBody>
          <a:bodyPr>
            <a:normAutofit lnSpcReduction="10000"/>
          </a:bodyPr>
          <a:lstStyle/>
          <a:p>
            <a:pPr algn="just">
              <a:buNone/>
            </a:pPr>
            <a:r>
              <a:rPr lang="el-GR" sz="2400" i="1" dirty="0">
                <a:latin typeface="Calibri" panose="020F0502020204030204" pitchFamily="34" charset="0"/>
                <a:cs typeface="Calibri" panose="020F0502020204030204" pitchFamily="34" charset="0"/>
              </a:rPr>
              <a:t>    […] Σε περίπτωση που μέλος </a:t>
            </a:r>
            <a:r>
              <a:rPr lang="el-GR" sz="2400" b="1" i="1" dirty="0">
                <a:latin typeface="Calibri" panose="020F0502020204030204" pitchFamily="34" charset="0"/>
                <a:cs typeface="Calibri" panose="020F0502020204030204" pitchFamily="34" charset="0"/>
              </a:rPr>
              <a:t>Δ.Ε.Π.</a:t>
            </a:r>
            <a:r>
              <a:rPr lang="el-GR" sz="2400" i="1" dirty="0">
                <a:latin typeface="Calibri" panose="020F0502020204030204" pitchFamily="34" charset="0"/>
                <a:cs typeface="Calibri" panose="020F0502020204030204" pitchFamily="34" charset="0"/>
              </a:rPr>
              <a:t> λαμβάνει αμοιβή από τη συμμετοχή του σε Π.Μ.Σ. </a:t>
            </a:r>
            <a:r>
              <a:rPr lang="el-GR" sz="2400" b="1" i="1" dirty="0">
                <a:latin typeface="Calibri" panose="020F0502020204030204" pitchFamily="34" charset="0"/>
                <a:cs typeface="Calibri" panose="020F0502020204030204" pitchFamily="34" charset="0"/>
              </a:rPr>
              <a:t>άλλου ιδρύματος</a:t>
            </a:r>
            <a:r>
              <a:rPr lang="el-GR" sz="2400" i="1" dirty="0">
                <a:latin typeface="Calibri" panose="020F0502020204030204" pitchFamily="34" charset="0"/>
                <a:cs typeface="Calibri" panose="020F0502020204030204" pitchFamily="34" charset="0"/>
              </a:rPr>
              <a:t> από το οποίο υπηρετεί, ο έλεγχος της τήρησης της ως άνω προϋπόθεσης πραγματοποιείται από τον ΕΛΚΕ του ιδρύματος στο οποίο υπηρετεί. </a:t>
            </a:r>
          </a:p>
          <a:p>
            <a:pPr algn="just"/>
            <a:r>
              <a:rPr lang="el-GR" sz="2400" i="1" dirty="0">
                <a:latin typeface="Calibri" panose="020F0502020204030204" pitchFamily="34" charset="0"/>
                <a:cs typeface="Calibri" panose="020F0502020204030204" pitchFamily="34" charset="0"/>
              </a:rPr>
              <a:t>	Για την πραγματοποίηση του ελέγχου </a:t>
            </a:r>
            <a:r>
              <a:rPr lang="el-GR" sz="2400" b="1" i="1" dirty="0">
                <a:latin typeface="Calibri" panose="020F0502020204030204" pitchFamily="34" charset="0"/>
                <a:cs typeface="Calibri" panose="020F0502020204030204" pitchFamily="34" charset="0"/>
              </a:rPr>
              <a:t>ο ΕΛΚΕ που διαχειρίζεται τα έσοδα του Π.Μ.Σ. αποστέλλει άμεσα στον ΕΛΚΕ του ιδρύματος που υπηρετεί το μέλος ΔΕΠ την αμοιβή από τη συμμετοχή του στο Π.Μ.Σ..</a:t>
            </a:r>
            <a:r>
              <a:rPr lang="el-GR" sz="2400" i="1" dirty="0">
                <a:latin typeface="Calibri" panose="020F0502020204030204" pitchFamily="34" charset="0"/>
                <a:cs typeface="Calibri" panose="020F0502020204030204" pitchFamily="34" charset="0"/>
              </a:rPr>
              <a:t> </a:t>
            </a:r>
          </a:p>
          <a:p>
            <a:pPr algn="just"/>
            <a:r>
              <a:rPr lang="el-GR" sz="2400" i="1" dirty="0">
                <a:latin typeface="Calibri" panose="020F0502020204030204" pitchFamily="34" charset="0"/>
                <a:cs typeface="Calibri" panose="020F0502020204030204" pitchFamily="34" charset="0"/>
              </a:rPr>
              <a:t>	Σκόπιμο είναι στη σύμβαση που επισυνάπτεται να αναφέρεται ότι η καταβολή αμοιβής τελεί υπό την αίρεση της παροχής διδακτικού κλπ. Έργου ίσης διάρκειας χωρίς αμοιβή. </a:t>
            </a:r>
            <a:endParaRPr lang="el-GR" sz="2400" dirty="0">
              <a:latin typeface="Calibri" panose="020F0502020204030204" pitchFamily="34" charset="0"/>
              <a:cs typeface="Calibri" panose="020F0502020204030204" pitchFamily="34" charset="0"/>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a:t>
            </a:fld>
            <a:endParaRPr lang="el-G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Εγκύκλιος 227378/Ζ1/22.12.2017</a:t>
            </a:r>
            <a:endParaRPr lang="el-GR" sz="3200" dirty="0">
              <a:latin typeface="Calibri" panose="020F0502020204030204" pitchFamily="34" charset="0"/>
              <a:cs typeface="Calibri" panose="020F0502020204030204" pitchFamily="34" charset="0"/>
            </a:endParaRPr>
          </a:p>
        </p:txBody>
      </p:sp>
      <p:sp>
        <p:nvSpPr>
          <p:cNvPr id="3" name="2 - Θέση περιεχομένου"/>
          <p:cNvSpPr>
            <a:spLocks noGrp="1"/>
          </p:cNvSpPr>
          <p:nvPr>
            <p:ph idx="1"/>
          </p:nvPr>
        </p:nvSpPr>
        <p:spPr/>
        <p:txBody>
          <a:bodyPr>
            <a:normAutofit/>
          </a:bodyPr>
          <a:lstStyle/>
          <a:p>
            <a:pPr algn="just">
              <a:buNone/>
            </a:pPr>
            <a:r>
              <a:rPr lang="el-GR" i="1" dirty="0"/>
              <a:t>    </a:t>
            </a:r>
            <a:r>
              <a:rPr lang="el-GR" sz="2400" i="1" dirty="0">
                <a:latin typeface="Calibri" panose="020F0502020204030204" pitchFamily="34" charset="0"/>
                <a:cs typeface="Calibri" panose="020F0502020204030204" pitchFamily="34" charset="0"/>
              </a:rPr>
              <a:t>Σε περίπτωση που μέλος ΔΕΠ θα λάβει αμοιβή από τη συμμετοχή του σε ΠΜΣ άλλου ιδρύματος από το οποίο υπηρετεί, οφείλει, κατά την υπογραφή της σύμβασης, να προσκομίσει, στον ΕΛΚΕ που διαχειρίζεται τα έσοδα του ΠΜΣ, </a:t>
            </a:r>
            <a:r>
              <a:rPr lang="el-GR" sz="2400" b="1" i="1" dirty="0">
                <a:latin typeface="Calibri" panose="020F0502020204030204" pitchFamily="34" charset="0"/>
                <a:cs typeface="Calibri" panose="020F0502020204030204" pitchFamily="34" charset="0"/>
              </a:rPr>
              <a:t>βεβαίωση από τον ΕΛΚΕ του ιδρύματος στο οποίο υπηρετεί ότι η αμοιβή που θα λάβει είναι εντός του ορίου του 30%   </a:t>
            </a:r>
            <a:r>
              <a:rPr lang="el-GR" sz="2400" i="1" dirty="0">
                <a:latin typeface="Calibri" panose="020F0502020204030204" pitchFamily="34" charset="0"/>
                <a:cs typeface="Calibri" panose="020F0502020204030204" pitchFamily="34" charset="0"/>
              </a:rPr>
              <a:t>[…]». </a:t>
            </a:r>
            <a:endParaRPr lang="el-GR" sz="2400" dirty="0">
              <a:latin typeface="Calibri" panose="020F0502020204030204" pitchFamily="34" charset="0"/>
              <a:cs typeface="Calibri" panose="020F0502020204030204" pitchFamily="34" charset="0"/>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a:t>
            </a:fld>
            <a:endParaRPr lang="el-G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a:latin typeface="Calibri" panose="020F0502020204030204" pitchFamily="34" charset="0"/>
                <a:cs typeface="Calibri" panose="020F0502020204030204" pitchFamily="34" charset="0"/>
              </a:rPr>
              <a:t>Εγκύκλιος 168247/Ζ1/09.10.2018</a:t>
            </a:r>
            <a:endParaRPr lang="el-GR" sz="3200" dirty="0">
              <a:latin typeface="Calibri" panose="020F0502020204030204" pitchFamily="34" charset="0"/>
              <a:cs typeface="Calibri" panose="020F0502020204030204" pitchFamily="34" charset="0"/>
            </a:endParaRPr>
          </a:p>
        </p:txBody>
      </p:sp>
      <p:sp>
        <p:nvSpPr>
          <p:cNvPr id="3" name="2 - Θέση περιεχομένου"/>
          <p:cNvSpPr>
            <a:spLocks noGrp="1"/>
          </p:cNvSpPr>
          <p:nvPr>
            <p:ph idx="1"/>
          </p:nvPr>
        </p:nvSpPr>
        <p:spPr/>
        <p:txBody>
          <a:bodyPr>
            <a:normAutofit/>
          </a:bodyPr>
          <a:lstStyle/>
          <a:p>
            <a:pPr algn="just">
              <a:buNone/>
            </a:pPr>
            <a:r>
              <a:rPr lang="el-GR" sz="2400" i="1" dirty="0"/>
              <a:t>  </a:t>
            </a:r>
            <a:r>
              <a:rPr lang="el-GR" sz="2400" i="1" dirty="0">
                <a:latin typeface="Calibri" panose="020F0502020204030204" pitchFamily="34" charset="0"/>
                <a:cs typeface="Calibri" panose="020F0502020204030204" pitchFamily="34" charset="0"/>
              </a:rPr>
              <a:t>  […] τα προγράμματα τα οποία έχουν ιδρυθεί με τις προγενέστερες του Ν.4485/2017 διατάξεις, θα λειτουργήσουν κατά το ακαδημαϊκό έτος 2018-2019 με βάση τις ισχύουσες κατά τη δημοσίευση του Ν.4485/2017 διατάξεις, αποκλειστικά και μόνο για τα θέματα που αφορούν στη φοίτηση (πχ πρόγραμμα σπουδών, πιστωτικές μονάδες, τέλη φοίτησης, δικαιώματα και υποχρεώσεις των φοιτητών κλπ). </a:t>
            </a:r>
          </a:p>
          <a:p>
            <a:pPr algn="just">
              <a:buNone/>
            </a:pPr>
            <a:r>
              <a:rPr lang="el-GR" sz="2400" i="1" dirty="0">
                <a:latin typeface="Calibri" panose="020F0502020204030204" pitchFamily="34" charset="0"/>
                <a:cs typeface="Calibri" panose="020F0502020204030204" pitchFamily="34" charset="0"/>
              </a:rPr>
              <a:t>Όσον αφορά στο σύνολο των λοιπών θεμάτων λειτουργίας του προγράμματος (πχ. Όργανα διοίκησης, κατανομές πόρων, όριο αμοιβών διδασκόντων κλπ) θα εφαρμοστούν οι διατάξεις του ανωτέρω νόμου.  </a:t>
            </a:r>
            <a:endParaRPr lang="el-GR" sz="2400" dirty="0">
              <a:latin typeface="Calibri" panose="020F0502020204030204" pitchFamily="34" charset="0"/>
              <a:cs typeface="Calibri" panose="020F0502020204030204" pitchFamily="34" charset="0"/>
            </a:endParaRPr>
          </a:p>
          <a:p>
            <a:pPr>
              <a:buNone/>
            </a:pPr>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7</a:t>
            </a:fld>
            <a:endParaRPr lang="el-G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357166"/>
            <a:ext cx="7498080" cy="5891234"/>
          </a:xfrm>
        </p:spPr>
        <p:txBody>
          <a:bodyPr>
            <a:normAutofit/>
          </a:bodyPr>
          <a:lstStyle/>
          <a:p>
            <a:pPr>
              <a:buNone/>
            </a:pPr>
            <a:r>
              <a:rPr lang="el-GR" sz="2400" b="1" dirty="0">
                <a:latin typeface="Calibri" panose="020F0502020204030204" pitchFamily="34" charset="0"/>
                <a:cs typeface="Calibri" panose="020F0502020204030204" pitchFamily="34" charset="0"/>
              </a:rPr>
              <a:t>   Προκειμένου ο ΕΛΚΕ του </a:t>
            </a:r>
            <a:r>
              <a:rPr lang="el-GR" sz="2400" b="1" dirty="0" err="1">
                <a:latin typeface="Calibri" panose="020F0502020204030204" pitchFamily="34" charset="0"/>
                <a:cs typeface="Calibri" panose="020F0502020204030204" pitchFamily="34" charset="0"/>
              </a:rPr>
              <a:t>Χαροκοπείου</a:t>
            </a:r>
            <a:r>
              <a:rPr lang="el-GR" sz="2400" b="1" dirty="0">
                <a:latin typeface="Calibri" panose="020F0502020204030204" pitchFamily="34" charset="0"/>
                <a:cs typeface="Calibri" panose="020F0502020204030204" pitchFamily="34" charset="0"/>
              </a:rPr>
              <a:t> Πανεπιστημίου να συμμορφωθεί προς τις ανωτέρω νομοθετικές επιταγές, πρέπει να τηρούνται από το ακαδημαϊκό έτος 2018-2019 οι ακόλουθες ενέργειες - διαδικασίες:</a:t>
            </a:r>
            <a:endParaRPr lang="el-GR" sz="2400" dirty="0">
              <a:latin typeface="Calibri" panose="020F0502020204030204" pitchFamily="34" charset="0"/>
              <a:cs typeface="Calibri" panose="020F0502020204030204" pitchFamily="34" charset="0"/>
            </a:endParaRPr>
          </a:p>
          <a:p>
            <a:endParaRPr lang="el-GR" dirty="0"/>
          </a:p>
          <a:p>
            <a:pPr algn="just">
              <a:buNone/>
            </a:pPr>
            <a:r>
              <a:rPr lang="el-GR" sz="2400" b="1"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ea typeface="+mj-ea"/>
                <a:cs typeface="Calibri" panose="020F0502020204030204" pitchFamily="34" charset="0"/>
              </a:rPr>
              <a:t>Ι. Σύμβαση ανάθεσης διδακτικού έργου</a:t>
            </a:r>
          </a:p>
          <a:p>
            <a:pPr algn="just">
              <a:buNone/>
            </a:pPr>
            <a:r>
              <a:rPr lang="el-GR" sz="2400" dirty="0">
                <a:latin typeface="Calibri" panose="020F0502020204030204" pitchFamily="34" charset="0"/>
                <a:cs typeface="Calibri" panose="020F0502020204030204" pitchFamily="34" charset="0"/>
              </a:rPr>
              <a:t>    Πριν από την έναρξη της διδασκαλίας, θα υπογράφεται μεταξύ του ΕΛΚΕ ΧΑΡΟΚΟΠΕΙΟΥ ΠΑΝΕΠΙΣΤΗΜΙΟΥ και των διδασκόντων Σύμβαση ανάθεσης διδακτικού έργου (βλ. υπόδειγμα).</a:t>
            </a:r>
          </a:p>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8</a:t>
            </a:fld>
            <a:endParaRPr lang="el-G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437354" y="260648"/>
            <a:ext cx="7455126" cy="1224136"/>
          </a:xfrm>
        </p:spPr>
        <p:txBody>
          <a:bodyPr>
            <a:normAutofit fontScale="90000"/>
          </a:bodyPr>
          <a:lstStyle/>
          <a:p>
            <a:r>
              <a:rPr lang="el-GR" sz="2700" b="1" dirty="0">
                <a:latin typeface="Calibri" panose="020F0502020204030204" pitchFamily="34" charset="0"/>
                <a:cs typeface="Calibri" panose="020F0502020204030204" pitchFamily="34" charset="0"/>
              </a:rPr>
              <a:t>Στο νέο σχέδιο σύμβασης/ιδιωτικού συμφωνητικού ορίζεται (συνημμένο): </a:t>
            </a:r>
            <a:br>
              <a:rPr lang="el-GR" sz="2700" b="1" dirty="0">
                <a:latin typeface="Calibri" panose="020F0502020204030204" pitchFamily="34" charset="0"/>
                <a:cs typeface="Calibri" panose="020F0502020204030204" pitchFamily="34" charset="0"/>
              </a:rPr>
            </a:br>
            <a:endParaRPr lang="el-GR" sz="3200" dirty="0">
              <a:latin typeface="Calibri" panose="020F0502020204030204" pitchFamily="34" charset="0"/>
              <a:cs typeface="Calibri" panose="020F0502020204030204" pitchFamily="34" charset="0"/>
            </a:endParaRPr>
          </a:p>
        </p:txBody>
      </p:sp>
      <p:sp>
        <p:nvSpPr>
          <p:cNvPr id="3" name="2 - Θέση περιεχομένου"/>
          <p:cNvSpPr>
            <a:spLocks noGrp="1"/>
          </p:cNvSpPr>
          <p:nvPr>
            <p:ph idx="1"/>
          </p:nvPr>
        </p:nvSpPr>
        <p:spPr>
          <a:xfrm>
            <a:off x="1403648" y="1196752"/>
            <a:ext cx="7272808" cy="8280920"/>
          </a:xfrm>
        </p:spPr>
        <p:txBody>
          <a:bodyPr>
            <a:noAutofit/>
          </a:bodyPr>
          <a:lstStyle/>
          <a:p>
            <a:pPr algn="just"/>
            <a:r>
              <a:rPr lang="el-GR" sz="1800" b="1" dirty="0">
                <a:latin typeface="Calibri" panose="020F0502020204030204" pitchFamily="34" charset="0"/>
                <a:cs typeface="Calibri" panose="020F0502020204030204" pitchFamily="34" charset="0"/>
              </a:rPr>
              <a:t> </a:t>
            </a:r>
            <a:r>
              <a:rPr lang="el-GR" sz="1800" i="1" dirty="0">
                <a:latin typeface="Calibri" panose="020F0502020204030204" pitchFamily="34" charset="0"/>
                <a:cs typeface="Calibri" panose="020F0502020204030204" pitchFamily="34" charset="0"/>
              </a:rPr>
              <a:t>[…] </a:t>
            </a:r>
            <a:r>
              <a:rPr lang="el-GR" sz="1800" dirty="0">
                <a:latin typeface="Calibri" panose="020F0502020204030204" pitchFamily="34" charset="0"/>
                <a:cs typeface="Calibri" panose="020F0502020204030204" pitchFamily="34" charset="0"/>
              </a:rPr>
              <a:t> β. Προκειμένου να καταβληθεί η αμοιβή του τρίτου συμβαλλόμενου θα πρέπει να πληρούνται οι προϋποθέσεις του άρθρου 36 παρ. 3 του ν.4485/2017 και συγκεκριμένα: </a:t>
            </a:r>
            <a:r>
              <a:rPr lang="el-GR" sz="1800" b="1" dirty="0">
                <a:latin typeface="Calibri" panose="020F0502020204030204" pitchFamily="34" charset="0"/>
                <a:cs typeface="Calibri" panose="020F0502020204030204" pitchFamily="34" charset="0"/>
              </a:rPr>
              <a:t>α)</a:t>
            </a:r>
            <a:r>
              <a:rPr lang="el-GR" sz="1800" dirty="0">
                <a:latin typeface="Calibri" panose="020F0502020204030204" pitchFamily="34" charset="0"/>
                <a:cs typeface="Calibri" panose="020F0502020204030204" pitchFamily="34" charset="0"/>
              </a:rPr>
              <a:t> η διδασκαλία μαθήματος/σεμιναρίου/εργαστηρίου, χωρίς αμοιβή, ίσης διάρκειας με αυτήν που του ανατίθεται με την παρούσα σύμβαση, σε τουλάχιστον ένα Π.Μ.Σ. του Τμήματος του/ή άλλου Τμήματος του </a:t>
            </a:r>
            <a:r>
              <a:rPr lang="el-GR" sz="1800" dirty="0" err="1">
                <a:latin typeface="Calibri" panose="020F0502020204030204" pitchFamily="34" charset="0"/>
                <a:cs typeface="Calibri" panose="020F0502020204030204" pitchFamily="34" charset="0"/>
              </a:rPr>
              <a:t>Χαροκοπείου</a:t>
            </a:r>
            <a:r>
              <a:rPr lang="el-GR" sz="1800" dirty="0">
                <a:latin typeface="Calibri" panose="020F0502020204030204" pitchFamily="34" charset="0"/>
                <a:cs typeface="Calibri" panose="020F0502020204030204" pitchFamily="34" charset="0"/>
              </a:rPr>
              <a:t> Πανεπιστημίου ή άλλου Α.Ε.Ι. (εφόσον στο Τμήμα του δεν λειτουργεί Π.Μ.Σ.), μέσα στο ίδιο ή άλλο ακαδημαϊκό εξάμηνο, σε κάθε περίπτωση, όμως, μέσα στο ίδιο ακαδημαϊκό έτος, </a:t>
            </a:r>
            <a:r>
              <a:rPr lang="el-GR" sz="1800" b="1" u="sng" dirty="0">
                <a:latin typeface="Calibri" panose="020F0502020204030204" pitchFamily="34" charset="0"/>
                <a:cs typeface="Calibri" panose="020F0502020204030204" pitchFamily="34" charset="0"/>
              </a:rPr>
              <a:t>ή</a:t>
            </a:r>
            <a:r>
              <a:rPr lang="el-GR" sz="1800" dirty="0">
                <a:latin typeface="Calibri" panose="020F0502020204030204" pitchFamily="34" charset="0"/>
                <a:cs typeface="Calibri" panose="020F0502020204030204" pitchFamily="34" charset="0"/>
              </a:rPr>
              <a:t> </a:t>
            </a:r>
            <a:r>
              <a:rPr lang="el-GR" sz="1800" b="1" dirty="0">
                <a:latin typeface="Calibri" panose="020F0502020204030204" pitchFamily="34" charset="0"/>
                <a:cs typeface="Calibri" panose="020F0502020204030204" pitchFamily="34" charset="0"/>
              </a:rPr>
              <a:t>β)</a:t>
            </a:r>
            <a:r>
              <a:rPr lang="el-GR" sz="1800" dirty="0">
                <a:latin typeface="Calibri" panose="020F0502020204030204" pitchFamily="34" charset="0"/>
                <a:cs typeface="Calibri" panose="020F0502020204030204" pitchFamily="34" charset="0"/>
              </a:rPr>
              <a:t> ο μέσος όρος εβδομαδιαίας απασχόλησης, του τρίτου συμβαλλόμενου, να είναι τουλάχιστον 10 ώρες και στα δύο ακαδημαϊκά εξάμηνα του ακαδημαϊκού έτους. Σημειώνεται ότι, προκειμένου να διαπιστωθεί η συνδρομή των προϋποθέσεων της περίπτωσης β), η καταβολή της αμοιβής του τρίτου συμβαλλόμενου θα πραγματοποιείται στο τέλος του ακαδημαϊκού έτους, ενώ η καταβολή της αμοιβής, υπό τους όρους της περίπτωσης α), δύναται να καταβάλλεται κατά το χρονικό σημείο που διαπιστώνεται η συνδρομή των ως άνω προϋποθέσεων, δηλαδή και πριν το τέλος του ακαδημαϊκού έτους.</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9</a:t>
            </a:fld>
            <a:endParaRPr lang="el-G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1361</TotalTime>
  <Words>1618</Words>
  <Application>Microsoft Office PowerPoint</Application>
  <PresentationFormat>Προβολή στην οθόνη (4:3)</PresentationFormat>
  <Paragraphs>138</Paragraphs>
  <Slides>19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19</vt:i4>
      </vt:variant>
    </vt:vector>
  </HeadingPairs>
  <TitlesOfParts>
    <vt:vector size="26" baseType="lpstr">
      <vt:lpstr>Calibri</vt:lpstr>
      <vt:lpstr>Corbel</vt:lpstr>
      <vt:lpstr>Gill Sans MT</vt:lpstr>
      <vt:lpstr>Times New Roman</vt:lpstr>
      <vt:lpstr>Verdana</vt:lpstr>
      <vt:lpstr>Wingdings 2</vt:lpstr>
      <vt:lpstr>Ηλιοστάσιο</vt:lpstr>
      <vt:lpstr>ΔΙΑΔΙΚΑΣΙΑ ΑΝΑΘΕΣΗΣ ΔΙΔΑΣΚΑΛΙΑΣ ΜΑΘΗΜΑΤΟΣ ΣΤΑ Π.Μ.Σ. ΤΟΥ ΧΑΡΟΚΟΠΕΙΟΥ ΠΑΝΕΠΙΣΤΗΜΙΟΥ  ΣΥΜΦΩΝΑ ΜΕ ΤΟ ΑΡΘΡΟ 36 ΤΟΥ Ν. 4485/2017 </vt:lpstr>
      <vt:lpstr>Άρθρο 36 παρ.3 Ν. 4485/2017 </vt:lpstr>
      <vt:lpstr>Εγκύκλιος 163204/Ζ1/29.09.2017</vt:lpstr>
      <vt:lpstr>Άρθρο 36 παρ.4 Ν. 4485/2017 </vt:lpstr>
      <vt:lpstr>Εγκύκλιος 227378/Ζ1/22.12.2017</vt:lpstr>
      <vt:lpstr>Εγκύκλιος 227378/Ζ1/22.12.2017</vt:lpstr>
      <vt:lpstr>Εγκύκλιος 168247/Ζ1/09.10.2018</vt:lpstr>
      <vt:lpstr>Παρουσίαση του PowerPoint</vt:lpstr>
      <vt:lpstr>Στο νέο σχέδιο σύμβασης/ιδιωτικού συμφωνητικού ορίζεται (συνημμένο):  </vt:lpstr>
      <vt:lpstr>ΙΙ. Βήματα προς υλοποίηση </vt:lpstr>
      <vt:lpstr>ΙΙΙ. Πληρωμή (Δικαιολογητικά) </vt:lpstr>
      <vt:lpstr>ΙΙΙ. Πληρωμή (Δικαιολογητικά) </vt:lpstr>
      <vt:lpstr>Υποδείγματα Βεβαιώσεων, Αιτήσεων και  Υπευθύνων Δηλώσεων</vt:lpstr>
      <vt:lpstr>ΙΔΙΩΤΙΚΟ ΣΥΜΦΩΝΗΤΙΚΟ</vt:lpstr>
      <vt:lpstr>ΙΔΙΩΤΙΚΟ ΣΥΜΦΩΝΗΤΙΚΟ</vt:lpstr>
      <vt:lpstr>Βεβαίωση Διευθυντή ΠΜΣ για το παραδοτέο του δωρεάν μαθήματος από μέλος ΔΕΠ</vt:lpstr>
      <vt:lpstr>Βεβαίωση (συγκεντρωτική) Διευθυντή ΠΜΣ για τις πραγματοποιθείσες ώρες διδασκαλίας</vt:lpstr>
      <vt:lpstr>Υπεύθυνη Δήλωση του μέλους ΔΕΠ με όλες τις αναθέσεις και ότι οι αμοιβές δεν ξεπερνούν το 30% των μηνιαίων τακτικών αποδοχών</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ΔΙΑΔΙΚΑΣΙΑ ΑΝΑΘΕΣΗΣ ΔΙΔΑΣΚΑΛΙΑΣ ΜΑΘΗΜΑΤΟΣ ΣΤΑ (Δ.)Π.Μ.Σ. ΤΟΥ ΠΑΝΕΠΙΣΤΗΜΙΟΥ ΜΑΚΕΔΟΝΙΑΣ  ΣΥΜΦΩΝΑ ΜΕ ΤΟ ΑΡΘΡΟ 36 ΤΟΥ Ν. 4485/2017</dc:title>
  <dc:creator>ΚΑΡΙΟΦΥΛΛΗΣ ΔΟΥΛΓΕΡΙΔΗΣ</dc:creator>
  <cp:lastModifiedBy>souliotis</cp:lastModifiedBy>
  <cp:revision>94</cp:revision>
  <dcterms:created xsi:type="dcterms:W3CDTF">2019-04-10T07:29:44Z</dcterms:created>
  <dcterms:modified xsi:type="dcterms:W3CDTF">2019-07-15T05:45:53Z</dcterms:modified>
</cp:coreProperties>
</file>